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61" r:id="rId2"/>
    <p:sldId id="262" r:id="rId3"/>
    <p:sldId id="268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8" r:id="rId17"/>
    <p:sldId id="279" r:id="rId18"/>
    <p:sldId id="276" r:id="rId19"/>
    <p:sldId id="280" r:id="rId20"/>
    <p:sldId id="277" r:id="rId21"/>
  </p:sldIdLst>
  <p:sldSz cx="12192000" cy="6858000"/>
  <p:notesSz cx="6797675" cy="9929813"/>
  <p:defaultTextStyle>
    <a:defPPr>
      <a:defRPr lang="tr-TR"/>
    </a:defPPr>
    <a:lvl1pPr marL="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385D8A"/>
    <a:srgbClr val="0058A4"/>
    <a:srgbClr val="4F81BD"/>
    <a:srgbClr val="F8AD00"/>
    <a:srgbClr val="FFCC00"/>
    <a:srgbClr val="FEE794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6357" autoAdjust="0"/>
  </p:normalViewPr>
  <p:slideViewPr>
    <p:cSldViewPr>
      <p:cViewPr varScale="1">
        <p:scale>
          <a:sx n="115" d="100"/>
          <a:sy n="115" d="100"/>
        </p:scale>
        <p:origin x="24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2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9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9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154F5B9-1033-4FD2-A3EE-3DE23B1D88A1}" type="datetimeFigureOut">
              <a:rPr lang="tr-TR" smtClean="0"/>
              <a:t>10.09.2025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649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649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D3C13C8-25C0-4944-80F5-21E0ABB8F5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06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7" t="28195" r="19978" b="261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791744" y="404664"/>
            <a:ext cx="8400256" cy="237626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4149080"/>
            <a:ext cx="5519936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95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6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72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59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" b="4321"/>
          <a:stretch/>
        </p:blipFill>
        <p:spPr>
          <a:xfrm flipH="1">
            <a:off x="10615886" y="5708058"/>
            <a:ext cx="1576114" cy="114994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32990" y="165971"/>
            <a:ext cx="9931563" cy="850107"/>
          </a:xfrm>
        </p:spPr>
        <p:txBody>
          <a:bodyPr>
            <a:normAutofit/>
          </a:bodyPr>
          <a:lstStyle>
            <a:lvl1pPr>
              <a:defRPr sz="3033" b="1">
                <a:solidFill>
                  <a:srgbClr val="003399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369800"/>
            <a:ext cx="10972800" cy="4857403"/>
          </a:xfrm>
        </p:spPr>
        <p:txBody>
          <a:bodyPr/>
          <a:lstStyle>
            <a:lvl1pPr>
              <a:defRPr sz="3033"/>
            </a:lvl1pPr>
            <a:lvl2pPr>
              <a:defRPr sz="2383"/>
            </a:lvl2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9168341" y="6356355"/>
            <a:ext cx="2844800" cy="365125"/>
          </a:xfrm>
        </p:spPr>
        <p:txBody>
          <a:bodyPr/>
          <a:lstStyle>
            <a:lvl1pPr>
              <a:defRPr sz="1950"/>
            </a:lvl1pPr>
          </a:lstStyle>
          <a:p>
            <a:fld id="{EE6FE87A-2125-48BA-937D-72A868AB884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Dikdörtgen 8"/>
          <p:cNvSpPr/>
          <p:nvPr userDrawn="1"/>
        </p:nvSpPr>
        <p:spPr>
          <a:xfrm>
            <a:off x="16933" y="1024161"/>
            <a:ext cx="12168000" cy="144016"/>
          </a:xfrm>
          <a:prstGeom prst="rect">
            <a:avLst/>
          </a:prstGeom>
          <a:solidFill>
            <a:srgbClr val="0058A4"/>
          </a:solidFill>
          <a:ln>
            <a:solidFill>
              <a:srgbClr val="00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288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FD281532-A869-40D3-9854-3F48370B0BE6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2" y="15976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75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334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97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91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4pPr>
            <a:lvl5pPr marL="1981188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5pPr>
            <a:lvl6pPr marL="2476487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6pPr>
            <a:lvl7pPr marL="2971784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7pPr>
            <a:lvl8pPr marL="3467080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8pPr>
            <a:lvl9pPr marL="3962377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912F99E9-494B-44F1-A039-780D5240E675}"/>
              </a:ext>
            </a:extLst>
          </p:cNvPr>
          <p:cNvSpPr/>
          <p:nvPr userDrawn="1"/>
        </p:nvSpPr>
        <p:spPr>
          <a:xfrm>
            <a:off x="16933" y="1024161"/>
            <a:ext cx="12168000" cy="144016"/>
          </a:xfrm>
          <a:prstGeom prst="rect">
            <a:avLst/>
          </a:prstGeom>
          <a:solidFill>
            <a:srgbClr val="0058A4"/>
          </a:solidFill>
          <a:ln>
            <a:solidFill>
              <a:srgbClr val="00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288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C68275C9-791E-4ADB-BECC-CD87E7A797C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2" y="15976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>
            <a:extLst>
              <a:ext uri="{FF2B5EF4-FFF2-40B4-BE49-F238E27FC236}">
                <a16:creationId xmlns:a16="http://schemas.microsoft.com/office/drawing/2014/main" id="{3D6962CC-6A10-48FE-BD7B-124D2E0FA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" b="4321"/>
          <a:stretch/>
        </p:blipFill>
        <p:spPr>
          <a:xfrm flipH="1">
            <a:off x="10615886" y="5708058"/>
            <a:ext cx="1576114" cy="114994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5467" y="260651"/>
            <a:ext cx="10657184" cy="763513"/>
          </a:xfrm>
        </p:spPr>
        <p:txBody>
          <a:bodyPr>
            <a:normAutofit/>
          </a:bodyPr>
          <a:lstStyle>
            <a:lvl1pPr>
              <a:defRPr sz="3900" b="1">
                <a:solidFill>
                  <a:srgbClr val="003399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3033"/>
            </a:lvl1pPr>
            <a:lvl2pPr>
              <a:defRPr sz="2601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3033"/>
            </a:lvl1pPr>
            <a:lvl2pPr>
              <a:defRPr sz="2601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9203861" y="6356355"/>
            <a:ext cx="2844800" cy="365125"/>
          </a:xfrm>
        </p:spPr>
        <p:txBody>
          <a:bodyPr/>
          <a:lstStyle>
            <a:lvl1pPr>
              <a:defRPr sz="1950"/>
            </a:lvl1pPr>
          </a:lstStyle>
          <a:p>
            <a:fld id="{EE6FE87A-2125-48BA-937D-72A868AB884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FF609371-FA7F-4352-853E-6B2AEEE86C4D}"/>
              </a:ext>
            </a:extLst>
          </p:cNvPr>
          <p:cNvSpPr/>
          <p:nvPr userDrawn="1"/>
        </p:nvSpPr>
        <p:spPr>
          <a:xfrm>
            <a:off x="16933" y="1024161"/>
            <a:ext cx="12168000" cy="144016"/>
          </a:xfrm>
          <a:prstGeom prst="rect">
            <a:avLst/>
          </a:prstGeom>
          <a:solidFill>
            <a:srgbClr val="0058A4"/>
          </a:solidFill>
          <a:ln>
            <a:solidFill>
              <a:srgbClr val="00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288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1F4F838-69CE-4805-AB40-A0594B48C066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2" y="15976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7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sim 17">
            <a:extLst>
              <a:ext uri="{FF2B5EF4-FFF2-40B4-BE49-F238E27FC236}">
                <a16:creationId xmlns:a16="http://schemas.microsoft.com/office/drawing/2014/main" id="{607EC1FA-FB28-4E1F-877C-5B18F1DA7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" b="4321"/>
          <a:stretch/>
        </p:blipFill>
        <p:spPr>
          <a:xfrm flipH="1">
            <a:off x="10615886" y="5708058"/>
            <a:ext cx="1576114" cy="114994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5470" y="260648"/>
            <a:ext cx="10657185" cy="763512"/>
          </a:xfrm>
        </p:spPr>
        <p:txBody>
          <a:bodyPr>
            <a:normAutofit/>
          </a:bodyPr>
          <a:lstStyle>
            <a:lvl1pPr>
              <a:defRPr sz="3900" b="1">
                <a:solidFill>
                  <a:srgbClr val="003399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340769"/>
            <a:ext cx="5386917" cy="475704"/>
          </a:xfrm>
        </p:spPr>
        <p:txBody>
          <a:bodyPr anchor="b"/>
          <a:lstStyle>
            <a:lvl1pPr marL="0" indent="0">
              <a:buNone/>
              <a:defRPr sz="2601" b="1"/>
            </a:lvl1pPr>
            <a:lvl2pPr marL="495297" indent="0">
              <a:buNone/>
              <a:defRPr sz="2167" b="1"/>
            </a:lvl2pPr>
            <a:lvl3pPr marL="990595" indent="0">
              <a:buNone/>
              <a:defRPr sz="1950" b="1"/>
            </a:lvl3pPr>
            <a:lvl4pPr marL="1485891" indent="0">
              <a:buNone/>
              <a:defRPr sz="1733" b="1"/>
            </a:lvl4pPr>
            <a:lvl5pPr marL="1981188" indent="0">
              <a:buNone/>
              <a:defRPr sz="1733" b="1"/>
            </a:lvl5pPr>
            <a:lvl6pPr marL="2476487" indent="0">
              <a:buNone/>
              <a:defRPr sz="1733" b="1"/>
            </a:lvl6pPr>
            <a:lvl7pPr marL="2971784" indent="0">
              <a:buNone/>
              <a:defRPr sz="1733" b="1"/>
            </a:lvl7pPr>
            <a:lvl8pPr marL="3467080" indent="0">
              <a:buNone/>
              <a:defRPr sz="1733" b="1"/>
            </a:lvl8pPr>
            <a:lvl9pPr marL="3962377" indent="0">
              <a:buNone/>
              <a:defRPr sz="1733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1916832"/>
            <a:ext cx="5386917" cy="4302997"/>
          </a:xfrm>
        </p:spPr>
        <p:txBody>
          <a:bodyPr/>
          <a:lstStyle>
            <a:lvl1pPr marL="361959" indent="-361959">
              <a:buFont typeface="+mj-lt"/>
              <a:buAutoNum type="arabicPeriod"/>
              <a:tabLst/>
              <a:defRPr sz="2201"/>
            </a:lvl1pPr>
            <a:lvl2pPr>
              <a:defRPr sz="1801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0" y="1340769"/>
            <a:ext cx="5389034" cy="475704"/>
          </a:xfrm>
        </p:spPr>
        <p:txBody>
          <a:bodyPr anchor="b"/>
          <a:lstStyle>
            <a:lvl1pPr marL="0" indent="0">
              <a:buNone/>
              <a:defRPr sz="2601" b="1"/>
            </a:lvl1pPr>
            <a:lvl2pPr marL="495297" indent="0">
              <a:buNone/>
              <a:defRPr sz="2167" b="1"/>
            </a:lvl2pPr>
            <a:lvl3pPr marL="990595" indent="0">
              <a:buNone/>
              <a:defRPr sz="1950" b="1"/>
            </a:lvl3pPr>
            <a:lvl4pPr marL="1485891" indent="0">
              <a:buNone/>
              <a:defRPr sz="1733" b="1"/>
            </a:lvl4pPr>
            <a:lvl5pPr marL="1981188" indent="0">
              <a:buNone/>
              <a:defRPr sz="1733" b="1"/>
            </a:lvl5pPr>
            <a:lvl6pPr marL="2476487" indent="0">
              <a:buNone/>
              <a:defRPr sz="1733" b="1"/>
            </a:lvl6pPr>
            <a:lvl7pPr marL="2971784" indent="0">
              <a:buNone/>
              <a:defRPr sz="1733" b="1"/>
            </a:lvl7pPr>
            <a:lvl8pPr marL="3467080" indent="0">
              <a:buNone/>
              <a:defRPr sz="1733" b="1"/>
            </a:lvl8pPr>
            <a:lvl9pPr marL="3962377" indent="0">
              <a:buNone/>
              <a:defRPr sz="1733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0" y="1916832"/>
            <a:ext cx="5389034" cy="4302997"/>
          </a:xfrm>
        </p:spPr>
        <p:txBody>
          <a:bodyPr/>
          <a:lstStyle>
            <a:lvl1pPr marL="361959" indent="-361959">
              <a:buFont typeface="+mj-lt"/>
              <a:buAutoNum type="arabicPeriod"/>
              <a:defRPr sz="2201"/>
            </a:lvl1pPr>
            <a:lvl2pPr>
              <a:defRPr sz="1801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9203861" y="6356355"/>
            <a:ext cx="2844800" cy="365125"/>
          </a:xfrm>
        </p:spPr>
        <p:txBody>
          <a:bodyPr/>
          <a:lstStyle>
            <a:lvl1pPr>
              <a:defRPr sz="1950"/>
            </a:lvl1pPr>
          </a:lstStyle>
          <a:p>
            <a:fld id="{EE6FE87A-2125-48BA-937D-72A868AB884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29176123-0DEC-4E3D-8ABA-EB2054205F4A}"/>
              </a:ext>
            </a:extLst>
          </p:cNvPr>
          <p:cNvSpPr/>
          <p:nvPr userDrawn="1"/>
        </p:nvSpPr>
        <p:spPr>
          <a:xfrm>
            <a:off x="16933" y="1024161"/>
            <a:ext cx="12168000" cy="144016"/>
          </a:xfrm>
          <a:prstGeom prst="rect">
            <a:avLst/>
          </a:prstGeom>
          <a:solidFill>
            <a:srgbClr val="0058A4"/>
          </a:solidFill>
          <a:ln>
            <a:solidFill>
              <a:srgbClr val="005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288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5E43EFE6-58F7-4421-8755-31C6B31A3A89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2" y="15976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2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34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166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4" y="273052"/>
            <a:ext cx="4011084" cy="1162051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7" y="273056"/>
            <a:ext cx="6815666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1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518"/>
            </a:lvl1pPr>
            <a:lvl2pPr marL="495297" indent="0">
              <a:buNone/>
              <a:defRPr sz="1300"/>
            </a:lvl2pPr>
            <a:lvl3pPr marL="990595" indent="0">
              <a:buNone/>
              <a:defRPr sz="1083"/>
            </a:lvl3pPr>
            <a:lvl4pPr marL="1485891" indent="0">
              <a:buNone/>
              <a:defRPr sz="975"/>
            </a:lvl4pPr>
            <a:lvl5pPr marL="1981188" indent="0">
              <a:buNone/>
              <a:defRPr sz="975"/>
            </a:lvl5pPr>
            <a:lvl6pPr marL="2476487" indent="0">
              <a:buNone/>
              <a:defRPr sz="975"/>
            </a:lvl6pPr>
            <a:lvl7pPr marL="2971784" indent="0">
              <a:buNone/>
              <a:defRPr sz="975"/>
            </a:lvl7pPr>
            <a:lvl8pPr marL="3467080" indent="0">
              <a:buNone/>
              <a:defRPr sz="975"/>
            </a:lvl8pPr>
            <a:lvl9pPr marL="3962377" indent="0">
              <a:buNone/>
              <a:defRPr sz="975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924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97" indent="0">
              <a:buNone/>
              <a:defRPr sz="3033"/>
            </a:lvl2pPr>
            <a:lvl3pPr marL="990595" indent="0">
              <a:buNone/>
              <a:defRPr sz="2601"/>
            </a:lvl3pPr>
            <a:lvl4pPr marL="1485891" indent="0">
              <a:buNone/>
              <a:defRPr sz="2167"/>
            </a:lvl4pPr>
            <a:lvl5pPr marL="1981188" indent="0">
              <a:buNone/>
              <a:defRPr sz="2167"/>
            </a:lvl5pPr>
            <a:lvl6pPr marL="2476487" indent="0">
              <a:buNone/>
              <a:defRPr sz="2167"/>
            </a:lvl6pPr>
            <a:lvl7pPr marL="2971784" indent="0">
              <a:buNone/>
              <a:defRPr sz="2167"/>
            </a:lvl7pPr>
            <a:lvl8pPr marL="3467080" indent="0">
              <a:buNone/>
              <a:defRPr sz="2167"/>
            </a:lvl8pPr>
            <a:lvl9pPr marL="3962377" indent="0">
              <a:buNone/>
              <a:defRPr sz="2167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518"/>
            </a:lvl1pPr>
            <a:lvl2pPr marL="495297" indent="0">
              <a:buNone/>
              <a:defRPr sz="1300"/>
            </a:lvl2pPr>
            <a:lvl3pPr marL="990595" indent="0">
              <a:buNone/>
              <a:defRPr sz="1083"/>
            </a:lvl3pPr>
            <a:lvl4pPr marL="1485891" indent="0">
              <a:buNone/>
              <a:defRPr sz="975"/>
            </a:lvl4pPr>
            <a:lvl5pPr marL="1981188" indent="0">
              <a:buNone/>
              <a:defRPr sz="975"/>
            </a:lvl5pPr>
            <a:lvl6pPr marL="2476487" indent="0">
              <a:buNone/>
              <a:defRPr sz="975"/>
            </a:lvl6pPr>
            <a:lvl7pPr marL="2971784" indent="0">
              <a:buNone/>
              <a:defRPr sz="975"/>
            </a:lvl7pPr>
            <a:lvl8pPr marL="3467080" indent="0">
              <a:buNone/>
              <a:defRPr sz="975"/>
            </a:lvl8pPr>
            <a:lvl9pPr marL="3962377" indent="0">
              <a:buNone/>
              <a:defRPr sz="975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98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FE87A-2125-48BA-937D-72A868AB88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85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90595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74" indent="-371474" algn="l" defTabSz="990595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58" indent="-309561" algn="l" defTabSz="990595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43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601" kern="1200">
          <a:solidFill>
            <a:schemeClr val="tx1"/>
          </a:solidFill>
          <a:latin typeface="+mn-lt"/>
          <a:ea typeface="+mn-ea"/>
          <a:cs typeface="+mn-cs"/>
        </a:defRPr>
      </a:lvl3pPr>
      <a:lvl4pPr marL="1733540" indent="-247648" algn="l" defTabSz="990595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837" indent="-247648" algn="l" defTabSz="990595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135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432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729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10025" indent="-247648" algn="l" defTabSz="990595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4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C48695-24D4-4A59-895D-026C110E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Öğrenci İşleri Daire Başkanlığı</a:t>
            </a:r>
          </a:p>
        </p:txBody>
      </p:sp>
      <p:pic>
        <p:nvPicPr>
          <p:cNvPr id="6" name="İçerik Yer Tutucusu 5" descr="gökyüzü, dış mekan, bulut, yol, karayolu içeren bir resim&#10;&#10;Açıklama otomatik olarak oluşturuldu">
            <a:extLst>
              <a:ext uri="{FF2B5EF4-FFF2-40B4-BE49-F238E27FC236}">
                <a16:creationId xmlns:a16="http://schemas.microsoft.com/office/drawing/2014/main" id="{D03F37ED-412B-4BF4-AB70-7078B5514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0" y="1370013"/>
            <a:ext cx="10075577" cy="4857750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9EE539D-4017-4463-B844-F1B17AE0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35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5BCD73-6405-4CEA-B0AB-667AFF7F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İşleri Daire Başkanlığı</a:t>
            </a:r>
          </a:p>
        </p:txBody>
      </p:sp>
      <p:pic>
        <p:nvPicPr>
          <p:cNvPr id="6" name="İçerik Yer Tutucusu 5" descr="metin, yazılım, web sayfası, bilgisayar simgesi içeren bir resim&#10;&#10;Açıklama otomatik olarak oluşturuldu">
            <a:extLst>
              <a:ext uri="{FF2B5EF4-FFF2-40B4-BE49-F238E27FC236}">
                <a16:creationId xmlns:a16="http://schemas.microsoft.com/office/drawing/2014/main" id="{39AB0605-DDA2-4AB4-BED5-3E5F2773C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44825"/>
            <a:ext cx="10972800" cy="3384376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29C54CE-9062-473D-AF77-4A5BFAE1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352A5F0-3E50-4D2C-AA3C-CB33787D882F}"/>
              </a:ext>
            </a:extLst>
          </p:cNvPr>
          <p:cNvSpPr/>
          <p:nvPr/>
        </p:nvSpPr>
        <p:spPr>
          <a:xfrm>
            <a:off x="1132990" y="5445224"/>
            <a:ext cx="935549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Öğrenci Bilgi Sistemine buradan ulaşabilirsiniz.</a:t>
            </a:r>
          </a:p>
        </p:txBody>
      </p:sp>
    </p:spTree>
    <p:extLst>
      <p:ext uri="{BB962C8B-B14F-4D97-AF65-F5344CB8AC3E}">
        <p14:creationId xmlns:p14="http://schemas.microsoft.com/office/powerpoint/2010/main" val="3941705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F002CA-0DBC-4244-848E-0B5E829BC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İşleri Daire Başkanlığı</a:t>
            </a:r>
          </a:p>
        </p:txBody>
      </p:sp>
      <p:pic>
        <p:nvPicPr>
          <p:cNvPr id="6" name="İçerik Yer Tutucusu 5" descr="metin, web sitesi, web sayfası, yazılım içeren bir resim&#10;&#10;Açıklama otomatik olarak oluşturuldu">
            <a:extLst>
              <a:ext uri="{FF2B5EF4-FFF2-40B4-BE49-F238E27FC236}">
                <a16:creationId xmlns:a16="http://schemas.microsoft.com/office/drawing/2014/main" id="{C0207743-363E-40C5-8EEA-E9D686122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0808"/>
            <a:ext cx="10972800" cy="3781407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239FD53-369B-48FA-B0F7-EC3AE57F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5" name="Sağ Ok 8">
            <a:extLst>
              <a:ext uri="{FF2B5EF4-FFF2-40B4-BE49-F238E27FC236}">
                <a16:creationId xmlns:a16="http://schemas.microsoft.com/office/drawing/2014/main" id="{0ACB7FBF-B268-450A-B874-A05BE64F4225}"/>
              </a:ext>
            </a:extLst>
          </p:cNvPr>
          <p:cNvSpPr/>
          <p:nvPr/>
        </p:nvSpPr>
        <p:spPr>
          <a:xfrm rot="19301399">
            <a:off x="2306599" y="3246769"/>
            <a:ext cx="798244" cy="3644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89402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5B49FD-DFD7-4343-BD03-08BFDF61B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İşleri Daire Başkanlığı</a:t>
            </a:r>
          </a:p>
        </p:txBody>
      </p:sp>
      <p:pic>
        <p:nvPicPr>
          <p:cNvPr id="6" name="İçerik Yer Tutucusu 5" descr="metin, ekran görüntüsü, yazı tipi, yazılım içeren bir resim&#10;&#10;Açıklama otomatik olarak oluşturuldu">
            <a:extLst>
              <a:ext uri="{FF2B5EF4-FFF2-40B4-BE49-F238E27FC236}">
                <a16:creationId xmlns:a16="http://schemas.microsoft.com/office/drawing/2014/main" id="{F107D700-AFA0-4213-A085-6862CA1BB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8800"/>
            <a:ext cx="10972800" cy="3981816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74A2C3E-230C-4E92-8EFA-BE4853E4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C04A46D-8310-4553-B6FC-EA2113B282AA}"/>
              </a:ext>
            </a:extLst>
          </p:cNvPr>
          <p:cNvSpPr txBox="1"/>
          <p:nvPr/>
        </p:nvSpPr>
        <p:spPr>
          <a:xfrm>
            <a:off x="983432" y="5592219"/>
            <a:ext cx="539941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alibri"/>
              </a:rPr>
              <a:t>E-Devlet İle Giriş </a:t>
            </a:r>
            <a:r>
              <a:rPr lang="tr-TR" sz="2400" b="1" dirty="0">
                <a:solidFill>
                  <a:prstClr val="black"/>
                </a:solidFill>
                <a:latin typeface="Calibri"/>
              </a:rPr>
              <a:t>sekmesi üzerinden </a:t>
            </a:r>
          </a:p>
          <a:p>
            <a:pPr algn="ctr"/>
            <a:r>
              <a:rPr lang="tr-TR" sz="2400" b="1" dirty="0">
                <a:solidFill>
                  <a:prstClr val="black"/>
                </a:solidFill>
                <a:latin typeface="Calibri"/>
              </a:rPr>
              <a:t>E Devlet Şifreniz ile giriş yapabilirsiniz.</a:t>
            </a:r>
            <a:endParaRPr lang="tr-TR" sz="24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7" name="Sağ Ok 8">
            <a:extLst>
              <a:ext uri="{FF2B5EF4-FFF2-40B4-BE49-F238E27FC236}">
                <a16:creationId xmlns:a16="http://schemas.microsoft.com/office/drawing/2014/main" id="{722DA4FE-3EB4-49EA-BCB9-3A81638735EA}"/>
              </a:ext>
            </a:extLst>
          </p:cNvPr>
          <p:cNvSpPr/>
          <p:nvPr/>
        </p:nvSpPr>
        <p:spPr>
          <a:xfrm rot="19301399">
            <a:off x="1405552" y="4178958"/>
            <a:ext cx="1032745" cy="5590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5726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29AD1C-2D1C-4804-98CA-A5B98996E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İşleri Daire Başkanlığı</a:t>
            </a:r>
          </a:p>
        </p:txBody>
      </p:sp>
      <p:pic>
        <p:nvPicPr>
          <p:cNvPr id="6" name="İçerik Yer Tutucusu 5" descr="metin, yazılım, multimedya yazılımı, bilgisayar simgesi içeren bir resim&#10;&#10;Açıklama otomatik olarak oluşturuldu">
            <a:extLst>
              <a:ext uri="{FF2B5EF4-FFF2-40B4-BE49-F238E27FC236}">
                <a16:creationId xmlns:a16="http://schemas.microsoft.com/office/drawing/2014/main" id="{4EA586EA-BE31-4F79-B64D-444DDC818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9" y="1556792"/>
            <a:ext cx="11677781" cy="4781950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70D83BD-300F-438F-8EFE-364DF232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455B87A3-B65A-4B24-89EA-5B2B27587546}"/>
              </a:ext>
            </a:extLst>
          </p:cNvPr>
          <p:cNvSpPr/>
          <p:nvPr/>
        </p:nvSpPr>
        <p:spPr>
          <a:xfrm>
            <a:off x="4655840" y="3706147"/>
            <a:ext cx="2088232" cy="2459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/>
              <a:t>Danışmanınıza ait iletişim bilgileri bu alanda yer almakta olup danışmanınıza bu alandan mesaj gönderebilirsiniz. 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A04C3565-702A-464C-9311-BB2B0D7F73EF}"/>
              </a:ext>
            </a:extLst>
          </p:cNvPr>
          <p:cNvSpPr/>
          <p:nvPr/>
        </p:nvSpPr>
        <p:spPr>
          <a:xfrm>
            <a:off x="9696400" y="3706146"/>
            <a:ext cx="2088232" cy="2459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dirty="0"/>
              <a:t>Detay kısmında, dönemsel ortalamanıza ve aldığınız kredi/</a:t>
            </a:r>
            <a:r>
              <a:rPr lang="tr-TR" sz="2000" dirty="0" err="1"/>
              <a:t>akts</a:t>
            </a:r>
            <a:r>
              <a:rPr lang="tr-TR" sz="2000" dirty="0"/>
              <a:t> bilgilerine ulaşabilirsiniz.</a:t>
            </a:r>
          </a:p>
        </p:txBody>
      </p:sp>
    </p:spTree>
    <p:extLst>
      <p:ext uri="{BB962C8B-B14F-4D97-AF65-F5344CB8AC3E}">
        <p14:creationId xmlns:p14="http://schemas.microsoft.com/office/powerpoint/2010/main" val="3671227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B24620-A14D-4CBF-93A9-A36656C3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İşleri Daire Başkanlığı</a:t>
            </a:r>
          </a:p>
        </p:txBody>
      </p:sp>
      <p:pic>
        <p:nvPicPr>
          <p:cNvPr id="6" name="İçerik Yer Tutucusu 5" descr="metin, ekran görüntüsü, yazılım, sayı, numara içeren bir resim&#10;&#10;Açıklama otomatik olarak oluşturuldu">
            <a:extLst>
              <a:ext uri="{FF2B5EF4-FFF2-40B4-BE49-F238E27FC236}">
                <a16:creationId xmlns:a16="http://schemas.microsoft.com/office/drawing/2014/main" id="{9E5F639F-2E4F-4A6E-9176-82C6BC072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40768"/>
            <a:ext cx="11247040" cy="4824536"/>
          </a:xfr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2DFFB4F9-B429-48FA-99F0-9C906D853DF0}"/>
              </a:ext>
            </a:extLst>
          </p:cNvPr>
          <p:cNvSpPr/>
          <p:nvPr/>
        </p:nvSpPr>
        <p:spPr>
          <a:xfrm>
            <a:off x="7392144" y="2564904"/>
            <a:ext cx="4320480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Tarafınıza ulaşım sağlanabilmesi ve yapılacak olan duyuruların sizlere ulaştırılabilmesi için, Genel İşlemler başlığı altında özlük bilgileri kısmında yer alan </a:t>
            </a:r>
            <a:r>
              <a:rPr lang="tr-TR" dirty="0">
                <a:solidFill>
                  <a:srgbClr val="FF0000"/>
                </a:solidFill>
              </a:rPr>
              <a:t>cep telefonu ve e-posta bilgilerinin </a:t>
            </a:r>
            <a:r>
              <a:rPr lang="tr-TR" dirty="0">
                <a:solidFill>
                  <a:schemeClr val="bg1"/>
                </a:solidFill>
              </a:rPr>
              <a:t>mutlaka </a:t>
            </a:r>
            <a:r>
              <a:rPr lang="tr-TR" dirty="0"/>
              <a:t>güncel tutulması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2815851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64F432-30F7-4374-AE3F-9966CB4E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İşleri Daire Başkanlığı</a:t>
            </a:r>
          </a:p>
        </p:txBody>
      </p:sp>
      <p:pic>
        <p:nvPicPr>
          <p:cNvPr id="6" name="İçerik Yer Tutucusu 5" descr="metin, yazılım, bilgisayar simgesi, web sayfası içeren bir resim&#10;&#10;Açıklama otomatik olarak oluşturuldu">
            <a:extLst>
              <a:ext uri="{FF2B5EF4-FFF2-40B4-BE49-F238E27FC236}">
                <a16:creationId xmlns:a16="http://schemas.microsoft.com/office/drawing/2014/main" id="{F39EDBA4-617F-4FC0-9A07-AE4745021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340768"/>
            <a:ext cx="11377264" cy="5256584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A59ACB-BB72-41BF-992C-75609BC8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49F60686-B184-4956-99E3-3666B1A39CF9}"/>
              </a:ext>
            </a:extLst>
          </p:cNvPr>
          <p:cNvSpPr/>
          <p:nvPr/>
        </p:nvSpPr>
        <p:spPr>
          <a:xfrm>
            <a:off x="4788790" y="4581128"/>
            <a:ext cx="698477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Ders ve Dönem başlığı altında ders kayıtlarınızı yapabilir, yine dönem ortalaması, transkript, transkript senaryosu hazırlatarak ortalamanızı hesaplayabilir ve müfredat bilgi paketinde ders içeriklerine ulaşabilirsiniz.</a:t>
            </a:r>
          </a:p>
        </p:txBody>
      </p:sp>
    </p:spTree>
    <p:extLst>
      <p:ext uri="{BB962C8B-B14F-4D97-AF65-F5344CB8AC3E}">
        <p14:creationId xmlns:p14="http://schemas.microsoft.com/office/powerpoint/2010/main" val="272431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83F287-6AE1-4F44-BCE2-764BDFDA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İşleri Daire Başkanlığı</a:t>
            </a:r>
          </a:p>
        </p:txBody>
      </p:sp>
      <p:pic>
        <p:nvPicPr>
          <p:cNvPr id="6" name="İçerik Yer Tutucusu 5" descr="metin, ekran görüntüsü, sayı, numara, yazılım içeren bir resim&#10;&#10;Açıklama otomatik olarak oluşturuldu">
            <a:extLst>
              <a:ext uri="{FF2B5EF4-FFF2-40B4-BE49-F238E27FC236}">
                <a16:creationId xmlns:a16="http://schemas.microsoft.com/office/drawing/2014/main" id="{32807962-0C11-436F-AE44-27DD609C8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28643"/>
            <a:ext cx="10972800" cy="4160598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E3510FF-9C17-4F07-ADEA-7ED70964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FF7814F-ABF8-4CDD-BBD5-D13D62724A44}"/>
              </a:ext>
            </a:extLst>
          </p:cNvPr>
          <p:cNvSpPr/>
          <p:nvPr/>
        </p:nvSpPr>
        <p:spPr>
          <a:xfrm>
            <a:off x="1415480" y="5877272"/>
            <a:ext cx="9001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DERS KAYIT EKRANI</a:t>
            </a:r>
          </a:p>
        </p:txBody>
      </p:sp>
    </p:spTree>
    <p:extLst>
      <p:ext uri="{BB962C8B-B14F-4D97-AF65-F5344CB8AC3E}">
        <p14:creationId xmlns:p14="http://schemas.microsoft.com/office/powerpoint/2010/main" val="1674059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BDA746-5278-4005-A77E-F68A2D44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İşleri Daire Başkanlığı</a:t>
            </a:r>
          </a:p>
        </p:txBody>
      </p:sp>
      <p:pic>
        <p:nvPicPr>
          <p:cNvPr id="6" name="İçerik Yer Tutucusu 5" descr="metin, ekran görüntüsü, sayı, numara, paralel içeren bir resim&#10;&#10;Açıklama otomatik olarak oluşturuldu">
            <a:extLst>
              <a:ext uri="{FF2B5EF4-FFF2-40B4-BE49-F238E27FC236}">
                <a16:creationId xmlns:a16="http://schemas.microsoft.com/office/drawing/2014/main" id="{F3BF96C2-1A46-4969-B2A6-2FF42B7EB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7" y="1370013"/>
            <a:ext cx="10428826" cy="4219227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91F7500-851A-4BD8-9B59-1D6B36949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212431A0-9D37-4E54-9737-067E4F7F12E5}"/>
              </a:ext>
            </a:extLst>
          </p:cNvPr>
          <p:cNvSpPr/>
          <p:nvPr/>
        </p:nvSpPr>
        <p:spPr>
          <a:xfrm>
            <a:off x="1415480" y="5943175"/>
            <a:ext cx="9001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MÜFREDAT GÖRÜNÜMÜ EKRANI</a:t>
            </a:r>
          </a:p>
        </p:txBody>
      </p:sp>
    </p:spTree>
    <p:extLst>
      <p:ext uri="{BB962C8B-B14F-4D97-AF65-F5344CB8AC3E}">
        <p14:creationId xmlns:p14="http://schemas.microsoft.com/office/powerpoint/2010/main" val="3284034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CC37D2-3BD5-4572-B6B8-2C93480B0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İşleri Daire Başkanlığı</a:t>
            </a:r>
          </a:p>
        </p:txBody>
      </p:sp>
      <p:pic>
        <p:nvPicPr>
          <p:cNvPr id="6" name="İçerik Yer Tutucusu 5" descr="ekran görüntüsü, yazılım, metin içeren bir resim&#10;&#10;Açıklama otomatik olarak oluşturuldu">
            <a:extLst>
              <a:ext uri="{FF2B5EF4-FFF2-40B4-BE49-F238E27FC236}">
                <a16:creationId xmlns:a16="http://schemas.microsoft.com/office/drawing/2014/main" id="{31A1C209-0C0A-44D1-A8E8-71B06986C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56792"/>
            <a:ext cx="10972800" cy="4536504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ADED6B2-04B9-498F-80A4-17BFEB0B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2CCD3FD-DA6A-43BC-BC88-D5D4AA1BF435}"/>
              </a:ext>
            </a:extLst>
          </p:cNvPr>
          <p:cNvSpPr/>
          <p:nvPr/>
        </p:nvSpPr>
        <p:spPr>
          <a:xfrm>
            <a:off x="2707010" y="4149080"/>
            <a:ext cx="784887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Kullanıcı İşlemleri başlığı altında, belge talebi kısmından e-imzalı öğrenci belgesi ve transkript belgesi talep edebilir yine öğrenci bilgi sistemine giriş şifrenizi ve fotoğrafınızı bu alandan güncelleyebilirsiniz.</a:t>
            </a:r>
          </a:p>
        </p:txBody>
      </p:sp>
    </p:spTree>
    <p:extLst>
      <p:ext uri="{BB962C8B-B14F-4D97-AF65-F5344CB8AC3E}">
        <p14:creationId xmlns:p14="http://schemas.microsoft.com/office/powerpoint/2010/main" val="786031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653C12-ABC8-4AEA-B57D-19F1A4F6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İşleri Daire Başkanlığı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4583A2-1C98-414A-84A0-EDB7DC667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800" dirty="0"/>
              <a:t>ÖSYM ile yeni kayıt yapan öğrencilerin ders kayıtları Daire Başkanlığımız tarafından yapılmıştır. Yine kontrollerinin tarafınızca yapılması gerekmektedir.</a:t>
            </a:r>
          </a:p>
          <a:p>
            <a:pPr algn="just"/>
            <a:r>
              <a:rPr lang="tr-TR" sz="2800" dirty="0"/>
              <a:t>ÖSYM ile yeni kayıt yapan erkek öğrencilerin Askerlik İşlemleri Daire Başkanlığımız tarafından yapılmakta olup erteleme talepleri Askerlik Şubelerine Başkanlığımızca iletilmektedir.</a:t>
            </a:r>
          </a:p>
          <a:p>
            <a:pPr algn="just"/>
            <a:r>
              <a:rPr lang="tr-TR" sz="2800" dirty="0"/>
              <a:t>Öğrenci Kimlik Kartı temini, Belge Talepleri, Eğitim Öğretimle ilgili sorunlarınızda öncelikli olarak Akademik Danışman veya Akademik Birim Öğrenci İşleri Sorumlunuz ile iletişime geçmeniz gerekmektedir.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EA54813-0727-4658-9F94-CA4E2085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51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966F15-A83E-4A48-81C4-E796B2CE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İşleri Daire Başkanlığı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1A775D-3728-41E1-B34C-0E52F8BD8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01260"/>
            <a:ext cx="10972800" cy="4857403"/>
          </a:xfrm>
        </p:spPr>
        <p:txBody>
          <a:bodyPr/>
          <a:lstStyle/>
          <a:p>
            <a:r>
              <a:rPr lang="tr-TR" dirty="0"/>
              <a:t>Sunum Planı</a:t>
            </a:r>
            <a:r>
              <a:rPr lang="tr-TR" sz="2800" b="0" dirty="0">
                <a:solidFill>
                  <a:schemeClr val="bg1"/>
                </a:solidFill>
              </a:rPr>
              <a:t> Başkanlığı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F2EA4E3-7826-411E-B69C-09194582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1BCA2EF-736E-4F37-8C3A-D677C1C86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66" y="1900079"/>
            <a:ext cx="5322269" cy="853514"/>
          </a:xfrm>
          <a:prstGeom prst="rect">
            <a:avLst/>
          </a:prstGeom>
        </p:spPr>
      </p:pic>
      <p:grpSp>
        <p:nvGrpSpPr>
          <p:cNvPr id="9" name="Grup 8">
            <a:extLst>
              <a:ext uri="{FF2B5EF4-FFF2-40B4-BE49-F238E27FC236}">
                <a16:creationId xmlns:a16="http://schemas.microsoft.com/office/drawing/2014/main" id="{765A70C2-5003-4DF3-94FA-81F959B92717}"/>
              </a:ext>
            </a:extLst>
          </p:cNvPr>
          <p:cNvGrpSpPr/>
          <p:nvPr/>
        </p:nvGrpSpPr>
        <p:grpSpPr>
          <a:xfrm>
            <a:off x="1343472" y="3743449"/>
            <a:ext cx="5320842" cy="785296"/>
            <a:chOff x="0" y="1910105"/>
            <a:chExt cx="5320842" cy="785296"/>
          </a:xfrm>
          <a:scene3d>
            <a:camera prst="orthographicFront"/>
            <a:lightRig rig="flat" dir="t"/>
          </a:scene3d>
        </p:grpSpPr>
        <p:sp>
          <p:nvSpPr>
            <p:cNvPr id="10" name="Dikdörtgen: Köşeleri Yuvarlatılmış 9">
              <a:extLst>
                <a:ext uri="{FF2B5EF4-FFF2-40B4-BE49-F238E27FC236}">
                  <a16:creationId xmlns:a16="http://schemas.microsoft.com/office/drawing/2014/main" id="{68FC1DD6-D2E2-4E18-B886-47FB97E15D46}"/>
                </a:ext>
              </a:extLst>
            </p:cNvPr>
            <p:cNvSpPr/>
            <p:nvPr/>
          </p:nvSpPr>
          <p:spPr>
            <a:xfrm>
              <a:off x="0" y="1910105"/>
              <a:ext cx="5320842" cy="785296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Dikdörtgen: Köşeleri Yuvarlatılmış 4">
              <a:extLst>
                <a:ext uri="{FF2B5EF4-FFF2-40B4-BE49-F238E27FC236}">
                  <a16:creationId xmlns:a16="http://schemas.microsoft.com/office/drawing/2014/main" id="{ABC1D214-40D5-49E8-AE10-CCEC55191CD8}"/>
                </a:ext>
              </a:extLst>
            </p:cNvPr>
            <p:cNvSpPr txBox="1"/>
            <p:nvPr/>
          </p:nvSpPr>
          <p:spPr>
            <a:xfrm>
              <a:off x="38335" y="1948440"/>
              <a:ext cx="5244172" cy="7086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400" kern="1200" dirty="0">
                  <a:solidFill>
                    <a:schemeClr val="tx1"/>
                  </a:solidFill>
                </a:rPr>
                <a:t>   </a:t>
              </a:r>
              <a:r>
                <a:rPr lang="tr-TR" sz="2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- Öğrenci Mevzuatı</a:t>
              </a:r>
            </a:p>
          </p:txBody>
        </p:sp>
      </p:grpSp>
      <p:grpSp>
        <p:nvGrpSpPr>
          <p:cNvPr id="12" name="Grup 11">
            <a:extLst>
              <a:ext uri="{FF2B5EF4-FFF2-40B4-BE49-F238E27FC236}">
                <a16:creationId xmlns:a16="http://schemas.microsoft.com/office/drawing/2014/main" id="{01E1F11A-CAAE-4A0B-887A-4655412F854D}"/>
              </a:ext>
            </a:extLst>
          </p:cNvPr>
          <p:cNvGrpSpPr/>
          <p:nvPr/>
        </p:nvGrpSpPr>
        <p:grpSpPr>
          <a:xfrm>
            <a:off x="1919536" y="4640363"/>
            <a:ext cx="5320842" cy="778620"/>
            <a:chOff x="0" y="2833641"/>
            <a:chExt cx="5320842" cy="778620"/>
          </a:xfrm>
          <a:scene3d>
            <a:camera prst="orthographicFront"/>
            <a:lightRig rig="flat" dir="t"/>
          </a:scene3d>
        </p:grpSpPr>
        <p:sp>
          <p:nvSpPr>
            <p:cNvPr id="13" name="Dikdörtgen: Köşeleri Yuvarlatılmış 12">
              <a:extLst>
                <a:ext uri="{FF2B5EF4-FFF2-40B4-BE49-F238E27FC236}">
                  <a16:creationId xmlns:a16="http://schemas.microsoft.com/office/drawing/2014/main" id="{1CECBD8E-2B5B-458A-ABEF-C5B31B7DA434}"/>
                </a:ext>
              </a:extLst>
            </p:cNvPr>
            <p:cNvSpPr/>
            <p:nvPr/>
          </p:nvSpPr>
          <p:spPr>
            <a:xfrm>
              <a:off x="0" y="2833641"/>
              <a:ext cx="5320842" cy="77862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Dikdörtgen: Köşeleri Yuvarlatılmış 4">
              <a:extLst>
                <a:ext uri="{FF2B5EF4-FFF2-40B4-BE49-F238E27FC236}">
                  <a16:creationId xmlns:a16="http://schemas.microsoft.com/office/drawing/2014/main" id="{49391B51-689D-41F9-90FE-FC8894F4F4B7}"/>
                </a:ext>
              </a:extLst>
            </p:cNvPr>
            <p:cNvSpPr txBox="1"/>
            <p:nvPr/>
          </p:nvSpPr>
          <p:spPr>
            <a:xfrm>
              <a:off x="38009" y="2871650"/>
              <a:ext cx="5244824" cy="7026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 - Akademik Takvim</a:t>
              </a: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53B73B09-F867-4B25-890A-372BC63AECF3}"/>
              </a:ext>
            </a:extLst>
          </p:cNvPr>
          <p:cNvGrpSpPr/>
          <p:nvPr/>
        </p:nvGrpSpPr>
        <p:grpSpPr>
          <a:xfrm>
            <a:off x="2495600" y="5516373"/>
            <a:ext cx="5320842" cy="839982"/>
            <a:chOff x="0" y="3750501"/>
            <a:chExt cx="5320842" cy="839982"/>
          </a:xfrm>
          <a:scene3d>
            <a:camera prst="orthographicFront"/>
            <a:lightRig rig="flat" dir="t"/>
          </a:scene3d>
        </p:grpSpPr>
        <p:sp>
          <p:nvSpPr>
            <p:cNvPr id="16" name="Dikdörtgen: Köşeleri Yuvarlatılmış 15">
              <a:extLst>
                <a:ext uri="{FF2B5EF4-FFF2-40B4-BE49-F238E27FC236}">
                  <a16:creationId xmlns:a16="http://schemas.microsoft.com/office/drawing/2014/main" id="{9118F5A2-8EA7-4CDF-9F1A-779E35216173}"/>
                </a:ext>
              </a:extLst>
            </p:cNvPr>
            <p:cNvSpPr/>
            <p:nvPr/>
          </p:nvSpPr>
          <p:spPr>
            <a:xfrm>
              <a:off x="0" y="3750501"/>
              <a:ext cx="5320842" cy="83998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Dikdörtgen: Köşeleri Yuvarlatılmış 4">
              <a:extLst>
                <a:ext uri="{FF2B5EF4-FFF2-40B4-BE49-F238E27FC236}">
                  <a16:creationId xmlns:a16="http://schemas.microsoft.com/office/drawing/2014/main" id="{3EB26701-3407-495D-ABCE-0708D5BA8254}"/>
                </a:ext>
              </a:extLst>
            </p:cNvPr>
            <p:cNvSpPr txBox="1"/>
            <p:nvPr/>
          </p:nvSpPr>
          <p:spPr>
            <a:xfrm>
              <a:off x="41005" y="3791506"/>
              <a:ext cx="5238832" cy="7579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800" b="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+mn-cs"/>
                </a:rPr>
                <a:t>  - Öğrenci Bilgi Sistemi (OBS)</a:t>
              </a:r>
              <a:endParaRPr lang="tr-TR" sz="2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up 17">
            <a:extLst>
              <a:ext uri="{FF2B5EF4-FFF2-40B4-BE49-F238E27FC236}">
                <a16:creationId xmlns:a16="http://schemas.microsoft.com/office/drawing/2014/main" id="{D58B8E19-9926-43C3-8C54-B29A9962521C}"/>
              </a:ext>
            </a:extLst>
          </p:cNvPr>
          <p:cNvGrpSpPr/>
          <p:nvPr/>
        </p:nvGrpSpPr>
        <p:grpSpPr>
          <a:xfrm>
            <a:off x="816162" y="2831909"/>
            <a:ext cx="5320842" cy="768160"/>
            <a:chOff x="0" y="1003704"/>
            <a:chExt cx="5320842" cy="768160"/>
          </a:xfrm>
          <a:scene3d>
            <a:camera prst="orthographicFront"/>
            <a:lightRig rig="flat" dir="t"/>
          </a:scene3d>
        </p:grpSpPr>
        <p:sp>
          <p:nvSpPr>
            <p:cNvPr id="19" name="Dikdörtgen: Köşeleri Yuvarlatılmış 18">
              <a:extLst>
                <a:ext uri="{FF2B5EF4-FFF2-40B4-BE49-F238E27FC236}">
                  <a16:creationId xmlns:a16="http://schemas.microsoft.com/office/drawing/2014/main" id="{2AE81F2B-308B-49AB-BAE5-F92765EB3A4D}"/>
                </a:ext>
              </a:extLst>
            </p:cNvPr>
            <p:cNvSpPr/>
            <p:nvPr/>
          </p:nvSpPr>
          <p:spPr>
            <a:xfrm>
              <a:off x="0" y="1003704"/>
              <a:ext cx="5320842" cy="76816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Dikdörtgen: Köşeleri Yuvarlatılmış 4">
              <a:extLst>
                <a:ext uri="{FF2B5EF4-FFF2-40B4-BE49-F238E27FC236}">
                  <a16:creationId xmlns:a16="http://schemas.microsoft.com/office/drawing/2014/main" id="{6C4D7CE7-4DF3-4F14-811D-830E91E98BCB}"/>
                </a:ext>
              </a:extLst>
            </p:cNvPr>
            <p:cNvSpPr txBox="1"/>
            <p:nvPr/>
          </p:nvSpPr>
          <p:spPr>
            <a:xfrm>
              <a:off x="37498" y="1041202"/>
              <a:ext cx="5245846" cy="6931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400" kern="1200" dirty="0">
                  <a:solidFill>
                    <a:schemeClr val="tx1"/>
                  </a:solidFill>
                </a:rPr>
                <a:t>   </a:t>
              </a:r>
              <a:r>
                <a:rPr lang="tr-TR" sz="2800" kern="1200" dirty="0">
                  <a:solidFill>
                    <a:schemeClr val="tx1"/>
                  </a:solidFill>
                </a:rPr>
                <a:t>- Öğrenci Duyuruları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2669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5F2DDE-8D8E-4146-AA30-C3F96F74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İşleri Daire Başkanlığı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3785B0-E19D-4D7B-8635-6AC47FA0F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9800"/>
            <a:ext cx="11103024" cy="4857403"/>
          </a:xfrm>
        </p:spPr>
        <p:txBody>
          <a:bodyPr/>
          <a:lstStyle/>
          <a:p>
            <a:endParaRPr lang="tr-TR" dirty="0"/>
          </a:p>
          <a:p>
            <a:pPr marL="0" indent="0" algn="ctr">
              <a:buNone/>
            </a:pPr>
            <a:r>
              <a:rPr lang="tr-TR" dirty="0"/>
              <a:t>Öğrenci İşleri Daire Başkanlığı idari binamız Merkez Öğrenci Yemekhanesi arka kısmında, Aile Hekimliği üst katında yer almaktadır.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/>
              <a:t>Başkanlığımız iletişim numaralarına aşağıdaki linkten ulaşabilirsiniz.</a:t>
            </a:r>
          </a:p>
          <a:p>
            <a:pPr marL="0" indent="0" algn="ctr">
              <a:buNone/>
            </a:pP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https://rb.ahievran.edu.tr/</a:t>
            </a:r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/>
              <a:t>Bizleri dinlediğiniz için teşekkür eder, eğitim-öğretim hayatınızda başarılar dileriz..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E22009-F2BB-4145-A932-C50A3584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52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5AEE94-FBAC-4FA8-906F-768ED5B0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İşleri Daire Başkanlığı</a:t>
            </a:r>
          </a:p>
        </p:txBody>
      </p:sp>
      <p:pic>
        <p:nvPicPr>
          <p:cNvPr id="6" name="İçerik Yer Tutucusu 5" descr="metin, yazı tipi, yazılım, web sayfası içeren bir resim&#10;&#10;Açıklama otomatik olarak oluşturuldu">
            <a:extLst>
              <a:ext uri="{FF2B5EF4-FFF2-40B4-BE49-F238E27FC236}">
                <a16:creationId xmlns:a16="http://schemas.microsoft.com/office/drawing/2014/main" id="{91C04DBA-847A-4E4C-95FC-DAF2BB30B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44824"/>
            <a:ext cx="10972800" cy="3744416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940EB10-2A84-42E7-A33C-5C6EA3A0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187B23B-F6B4-4B0A-9A6F-31AC5F8B2737}"/>
              </a:ext>
            </a:extLst>
          </p:cNvPr>
          <p:cNvSpPr/>
          <p:nvPr/>
        </p:nvSpPr>
        <p:spPr>
          <a:xfrm>
            <a:off x="767408" y="5805264"/>
            <a:ext cx="10513168" cy="551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>
                <a:solidFill>
                  <a:schemeClr val="tx1"/>
                </a:solidFill>
              </a:rPr>
              <a:t>Öğrenci İşleri Daire Başkanlığının </a:t>
            </a:r>
            <a:r>
              <a:rPr lang="tr-TR" sz="2000"/>
              <a:t>web sayfasına</a:t>
            </a:r>
            <a:r>
              <a:rPr lang="tr-TR" sz="2000">
                <a:solidFill>
                  <a:schemeClr val="tx1"/>
                </a:solidFill>
              </a:rPr>
              <a:t> </a:t>
            </a:r>
            <a:r>
              <a:rPr lang="tr-TR" sz="2000"/>
              <a:t>buradan ulaşabilirsiniz.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8948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C2C5A3-BEBA-41DE-AE65-B476F41B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İşleri Daire Başkanlığı</a:t>
            </a:r>
          </a:p>
        </p:txBody>
      </p:sp>
      <p:pic>
        <p:nvPicPr>
          <p:cNvPr id="6" name="İçerik Yer Tutucusu 5" descr="metin, ekran görüntüsü, harita içeren bir resim&#10;&#10;Açıklama otomatik olarak oluşturuldu">
            <a:extLst>
              <a:ext uri="{FF2B5EF4-FFF2-40B4-BE49-F238E27FC236}">
                <a16:creationId xmlns:a16="http://schemas.microsoft.com/office/drawing/2014/main" id="{89A25B08-8053-41FA-8B4E-5AB275FCC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44824"/>
            <a:ext cx="10972800" cy="4079185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2A7DE5E-B5DD-4709-A44A-33069644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031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192E4B-C855-4555-83F8-11FC48F3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İşleri Daire Başkanlığı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A0D26E0-3552-42EF-965E-46880A85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A1CCDAD-9EEF-4850-A7EA-973ED133A1D1}"/>
              </a:ext>
            </a:extLst>
          </p:cNvPr>
          <p:cNvSpPr/>
          <p:nvPr/>
        </p:nvSpPr>
        <p:spPr>
          <a:xfrm>
            <a:off x="639885" y="5755589"/>
            <a:ext cx="10153129" cy="799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/>
              <a:t>Öğrenci İşleri Daire Başkanlığının Eğitim-Öğretim süreçleri ile ilgili </a:t>
            </a:r>
            <a:r>
              <a:rPr lang="tr-TR" sz="2000" dirty="0">
                <a:solidFill>
                  <a:schemeClr val="tx1"/>
                </a:solidFill>
              </a:rPr>
              <a:t>Duyurularını </a:t>
            </a:r>
            <a:r>
              <a:rPr lang="tr-TR" sz="2000" dirty="0"/>
              <a:t>buradan takip edebilirsiniz.</a:t>
            </a:r>
          </a:p>
        </p:txBody>
      </p:sp>
      <p:pic>
        <p:nvPicPr>
          <p:cNvPr id="9" name="İçerik Yer Tutucusu 8" descr="metin, ekran görüntüsü, web sayfası, web sitesi içeren bir resim&#10;&#10;Açıklama otomatik olarak oluşturuldu">
            <a:extLst>
              <a:ext uri="{FF2B5EF4-FFF2-40B4-BE49-F238E27FC236}">
                <a16:creationId xmlns:a16="http://schemas.microsoft.com/office/drawing/2014/main" id="{AFDA6F72-6465-4CE1-85FC-13260E11F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94109"/>
            <a:ext cx="10972800" cy="4195207"/>
          </a:xfrm>
        </p:spPr>
      </p:pic>
    </p:spTree>
    <p:extLst>
      <p:ext uri="{BB962C8B-B14F-4D97-AF65-F5344CB8AC3E}">
        <p14:creationId xmlns:p14="http://schemas.microsoft.com/office/powerpoint/2010/main" val="291851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A7CF45-F5BD-41BC-9707-C395C215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İşleri Daire Başkanlığı</a:t>
            </a:r>
          </a:p>
        </p:txBody>
      </p:sp>
      <p:pic>
        <p:nvPicPr>
          <p:cNvPr id="6" name="İçerik Yer Tutucusu 5" descr="metin, yazılım, ekran görüntüsü, multimedya yazılımı içeren bir resim&#10;&#10;Açıklama otomatik olarak oluşturuldu">
            <a:extLst>
              <a:ext uri="{FF2B5EF4-FFF2-40B4-BE49-F238E27FC236}">
                <a16:creationId xmlns:a16="http://schemas.microsoft.com/office/drawing/2014/main" id="{466EF27E-14FF-42EC-9A96-2F7774FE8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400939"/>
            <a:ext cx="10972800" cy="4056121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415E0C3-1612-4AE4-86EE-50DD728E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85244477-A68E-4743-B678-32A8A1C8F5E7}"/>
              </a:ext>
            </a:extLst>
          </p:cNvPr>
          <p:cNvSpPr/>
          <p:nvPr/>
        </p:nvSpPr>
        <p:spPr>
          <a:xfrm>
            <a:off x="861876" y="5446057"/>
            <a:ext cx="10513168" cy="708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/>
              <a:t>Öğrenci  </a:t>
            </a:r>
            <a:r>
              <a:rPr lang="tr-TR" sz="2000" dirty="0">
                <a:solidFill>
                  <a:schemeClr val="tx1"/>
                </a:solidFill>
              </a:rPr>
              <a:t>Mevzuatına</a:t>
            </a:r>
          </a:p>
          <a:p>
            <a:pPr algn="ctr"/>
            <a:r>
              <a:rPr lang="tr-TR" sz="2000" dirty="0">
                <a:solidFill>
                  <a:schemeClr val="tx1"/>
                </a:solidFill>
              </a:rPr>
              <a:t>(KANUN) (YÖNETMELİK) (YÖNERGE) (ESASLAR) </a:t>
            </a:r>
            <a:r>
              <a:rPr lang="tr-TR" sz="2000" dirty="0"/>
              <a:t>buradan ulaşabilirsiniz.</a:t>
            </a:r>
          </a:p>
        </p:txBody>
      </p:sp>
    </p:spTree>
    <p:extLst>
      <p:ext uri="{BB962C8B-B14F-4D97-AF65-F5344CB8AC3E}">
        <p14:creationId xmlns:p14="http://schemas.microsoft.com/office/powerpoint/2010/main" val="127492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454B7F-AC35-4AB1-A07C-3156FC0E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İşleri Daire Başkanlığı</a:t>
            </a:r>
          </a:p>
        </p:txBody>
      </p:sp>
      <p:pic>
        <p:nvPicPr>
          <p:cNvPr id="6" name="İçerik Yer Tutucusu 5" descr="metin, ekran görüntüsü, yazılım, web sayfası içeren bir resim&#10;&#10;Açıklama otomatik olarak oluşturuldu">
            <a:extLst>
              <a:ext uri="{FF2B5EF4-FFF2-40B4-BE49-F238E27FC236}">
                <a16:creationId xmlns:a16="http://schemas.microsoft.com/office/drawing/2014/main" id="{F521C837-0DF1-4E05-B8B1-9B8ECE045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5" y="1268760"/>
            <a:ext cx="10234927" cy="3931195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30767BA-2618-4046-87CE-FF8B2A49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4AAFDB0-E67D-407F-9F86-F9BE0D9F6FFC}"/>
              </a:ext>
            </a:extLst>
          </p:cNvPr>
          <p:cNvSpPr/>
          <p:nvPr/>
        </p:nvSpPr>
        <p:spPr>
          <a:xfrm>
            <a:off x="861876" y="5446057"/>
            <a:ext cx="10513168" cy="708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/>
              <a:t>Askerlik, Ders Kaydı ve Harç işlemlerine ilişkin sorularınız için buradan bilgi alabilirsiniz.</a:t>
            </a:r>
          </a:p>
        </p:txBody>
      </p:sp>
    </p:spTree>
    <p:extLst>
      <p:ext uri="{BB962C8B-B14F-4D97-AF65-F5344CB8AC3E}">
        <p14:creationId xmlns:p14="http://schemas.microsoft.com/office/powerpoint/2010/main" val="266331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60C12C-42C4-4333-B155-23B405C4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İşleri Daire Başkanlığı</a:t>
            </a:r>
          </a:p>
        </p:txBody>
      </p:sp>
      <p:pic>
        <p:nvPicPr>
          <p:cNvPr id="6" name="İçerik Yer Tutucusu 5" descr="metin, yazılım, yazı tipi, web sayfası içeren bir resim&#10;&#10;Açıklama otomatik olarak oluşturuldu">
            <a:extLst>
              <a:ext uri="{FF2B5EF4-FFF2-40B4-BE49-F238E27FC236}">
                <a16:creationId xmlns:a16="http://schemas.microsoft.com/office/drawing/2014/main" id="{423840DB-ED8E-4F23-BC6D-2EAB1CC24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0808"/>
            <a:ext cx="10972800" cy="3600400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819863A-7308-4991-BA68-E18EB792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AFA8E065-2F74-4F6E-9B2F-E4E68739B376}"/>
              </a:ext>
            </a:extLst>
          </p:cNvPr>
          <p:cNvSpPr/>
          <p:nvPr/>
        </p:nvSpPr>
        <p:spPr>
          <a:xfrm>
            <a:off x="983432" y="5481750"/>
            <a:ext cx="10225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tr-TR" sz="2000" dirty="0">
                <a:solidFill>
                  <a:schemeClr val="tx1"/>
                </a:solidFill>
              </a:rPr>
              <a:t>Üniversitemizin ilgili eğitim- öğretim yılını kapsayan </a:t>
            </a:r>
            <a:r>
              <a:rPr lang="tr-TR" sz="2000" dirty="0">
                <a:solidFill>
                  <a:schemeClr val="bg1"/>
                </a:solidFill>
              </a:rPr>
              <a:t>Akademik Takvimine </a:t>
            </a:r>
            <a:r>
              <a:rPr lang="tr-TR" sz="2000" dirty="0">
                <a:solidFill>
                  <a:schemeClr val="tx1"/>
                </a:solidFill>
              </a:rPr>
              <a:t>buradan ulaşabilirsiniz…</a:t>
            </a:r>
          </a:p>
        </p:txBody>
      </p:sp>
    </p:spTree>
    <p:extLst>
      <p:ext uri="{BB962C8B-B14F-4D97-AF65-F5344CB8AC3E}">
        <p14:creationId xmlns:p14="http://schemas.microsoft.com/office/powerpoint/2010/main" val="346180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839E36-5719-4CA7-ACA8-C8A3FA3E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İşleri Daire Başkanlığı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D35A7C0-34DC-4ABF-88C0-D53351C6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E87A-2125-48BA-937D-72A868AB884A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12" name="İçerik Yer Tutucusu 11" descr="metin, ekran görüntüsü, makbuz, yazı tipi içeren bir resim&#10;&#10;Açıklama otomatik olarak oluşturuldu">
            <a:extLst>
              <a:ext uri="{FF2B5EF4-FFF2-40B4-BE49-F238E27FC236}">
                <a16:creationId xmlns:a16="http://schemas.microsoft.com/office/drawing/2014/main" id="{23DEDAD1-76C1-46F0-8914-68D8FC39C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340768"/>
            <a:ext cx="9577064" cy="5015587"/>
          </a:xfrm>
        </p:spPr>
      </p:pic>
    </p:spTree>
    <p:extLst>
      <p:ext uri="{BB962C8B-B14F-4D97-AF65-F5344CB8AC3E}">
        <p14:creationId xmlns:p14="http://schemas.microsoft.com/office/powerpoint/2010/main" val="187769749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385D8A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9203</TotalTime>
  <Words>430</Words>
  <Application>Microsoft Office PowerPoint</Application>
  <PresentationFormat>Geniş ekran</PresentationFormat>
  <Paragraphs>70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3" baseType="lpstr">
      <vt:lpstr>Arial</vt:lpstr>
      <vt:lpstr>Calibri</vt:lpstr>
      <vt:lpstr>Ofis Teması</vt:lpstr>
      <vt:lpstr>Öğrenci İşleri Daire Başkanlığı</vt:lpstr>
      <vt:lpstr>Öğrenci İşleri Daire Başkanlığı</vt:lpstr>
      <vt:lpstr>Öğrenci İşleri Daire Başkanlığı</vt:lpstr>
      <vt:lpstr>Öğrenci İşleri Daire Başkanlığı</vt:lpstr>
      <vt:lpstr>Öğrenci İşleri Daire Başkanlığı</vt:lpstr>
      <vt:lpstr>Öğrenci İşleri Daire Başkanlığı</vt:lpstr>
      <vt:lpstr>Öğrenci İşleri Daire Başkanlığı</vt:lpstr>
      <vt:lpstr>Öğrenci İşleri Daire Başkanlığı</vt:lpstr>
      <vt:lpstr>Öğrenci İşleri Daire Başkanlığı</vt:lpstr>
      <vt:lpstr>Öğrenci İşleri Daire Başkanlığı</vt:lpstr>
      <vt:lpstr>Öğrenci İşleri Daire Başkanlığı</vt:lpstr>
      <vt:lpstr>Öğrenci İşleri Daire Başkanlığı</vt:lpstr>
      <vt:lpstr>Öğrenci İşleri Daire Başkanlığı</vt:lpstr>
      <vt:lpstr>Öğrenci İşleri Daire Başkanlığı</vt:lpstr>
      <vt:lpstr>Öğrenci İşleri Daire Başkanlığı</vt:lpstr>
      <vt:lpstr>Öğrenci İşleri Daire Başkanlığı</vt:lpstr>
      <vt:lpstr>Öğrenci İşleri Daire Başkanlığı</vt:lpstr>
      <vt:lpstr>Öğrenci İşleri Daire Başkanlığı</vt:lpstr>
      <vt:lpstr>Öğrenci İşleri Daire Başkanlığı</vt:lpstr>
      <vt:lpstr>Öğrenci İşleri Daire Başkanlığı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Ahi Evran Üniversitesi</dc:title>
  <dc:creator>CM</dc:creator>
  <cp:lastModifiedBy>Kiraz BAKIRCI</cp:lastModifiedBy>
  <cp:revision>725</cp:revision>
  <cp:lastPrinted>2021-12-06T16:15:01Z</cp:lastPrinted>
  <dcterms:created xsi:type="dcterms:W3CDTF">2016-12-26T19:34:43Z</dcterms:created>
  <dcterms:modified xsi:type="dcterms:W3CDTF">2025-09-10T13:06:12Z</dcterms:modified>
</cp:coreProperties>
</file>