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322" r:id="rId3"/>
    <p:sldId id="291" r:id="rId4"/>
    <p:sldId id="324" r:id="rId5"/>
    <p:sldId id="325" r:id="rId6"/>
    <p:sldId id="356" r:id="rId7"/>
    <p:sldId id="329" r:id="rId8"/>
    <p:sldId id="313" r:id="rId9"/>
    <p:sldId id="315" r:id="rId10"/>
    <p:sldId id="339" r:id="rId11"/>
    <p:sldId id="331" r:id="rId12"/>
    <p:sldId id="332" r:id="rId13"/>
    <p:sldId id="333" r:id="rId14"/>
    <p:sldId id="357" r:id="rId15"/>
    <p:sldId id="314" r:id="rId16"/>
    <p:sldId id="320" r:id="rId17"/>
    <p:sldId id="318" r:id="rId18"/>
    <p:sldId id="334" r:id="rId19"/>
    <p:sldId id="319" r:id="rId20"/>
    <p:sldId id="340" r:id="rId21"/>
    <p:sldId id="316" r:id="rId22"/>
    <p:sldId id="341" r:id="rId23"/>
    <p:sldId id="335" r:id="rId24"/>
    <p:sldId id="336" r:id="rId25"/>
    <p:sldId id="337" r:id="rId26"/>
    <p:sldId id="338" r:id="rId27"/>
    <p:sldId id="359" r:id="rId28"/>
    <p:sldId id="262" r:id="rId29"/>
    <p:sldId id="276" r:id="rId30"/>
    <p:sldId id="268" r:id="rId31"/>
  </p:sldIdLst>
  <p:sldSz cx="12192000" cy="6858000"/>
  <p:notesSz cx="12192000" cy="6858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678"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C97E90F4-4797-490A-8C08-F5B6C01E471B}" type="datetimeFigureOut">
              <a:rPr lang="tr-TR" smtClean="0"/>
              <a:t>11.09.2025</a:t>
            </a:fld>
            <a:endParaRPr lang="tr-TR"/>
          </a:p>
        </p:txBody>
      </p:sp>
      <p:sp>
        <p:nvSpPr>
          <p:cNvPr id="4" name="Slayt Resmi Yer Tutucusu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D7272155-813F-4792-A931-CDFFC98EAFDF}" type="slidenum">
              <a:rPr lang="tr-TR" smtClean="0"/>
              <a:t>‹#›</a:t>
            </a:fld>
            <a:endParaRPr lang="tr-TR"/>
          </a:p>
        </p:txBody>
      </p:sp>
    </p:spTree>
    <p:extLst>
      <p:ext uri="{BB962C8B-B14F-4D97-AF65-F5344CB8AC3E}">
        <p14:creationId xmlns:p14="http://schemas.microsoft.com/office/powerpoint/2010/main" val="1492647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fld id="{D7272155-813F-4792-A931-CDFFC98EAFDF}" type="slidenum">
              <a:rPr lang="tr-TR" smtClean="0"/>
              <a:t>1</a:t>
            </a:fld>
            <a:endParaRPr lang="tr-TR" dirty="0"/>
          </a:p>
        </p:txBody>
      </p:sp>
    </p:spTree>
    <p:extLst>
      <p:ext uri="{BB962C8B-B14F-4D97-AF65-F5344CB8AC3E}">
        <p14:creationId xmlns:p14="http://schemas.microsoft.com/office/powerpoint/2010/main" val="1883693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A6B71-DA50-FD74-2C4E-C92CBF714A2E}"/>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7C560E8-397A-F343-DCD0-8D724B15EB0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E9E117B-BFF8-6852-75C2-8AC65FE17A6B}"/>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24EB6245-7D55-4FAE-DA69-CA03FD9929CB}"/>
              </a:ext>
            </a:extLst>
          </p:cNvPr>
          <p:cNvSpPr>
            <a:spLocks noGrp="1"/>
          </p:cNvSpPr>
          <p:nvPr>
            <p:ph type="sldNum" sz="quarter" idx="5"/>
          </p:nvPr>
        </p:nvSpPr>
        <p:spPr/>
        <p:txBody>
          <a:bodyPr/>
          <a:lstStyle/>
          <a:p>
            <a:fld id="{D7272155-813F-4792-A931-CDFFC98EAFDF}" type="slidenum">
              <a:rPr lang="tr-TR" smtClean="0"/>
              <a:t>11</a:t>
            </a:fld>
            <a:endParaRPr lang="tr-TR"/>
          </a:p>
        </p:txBody>
      </p:sp>
    </p:spTree>
    <p:extLst>
      <p:ext uri="{BB962C8B-B14F-4D97-AF65-F5344CB8AC3E}">
        <p14:creationId xmlns:p14="http://schemas.microsoft.com/office/powerpoint/2010/main" val="42263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AE0A3-DE28-5D2D-ED41-D7D928B25034}"/>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1C8294B0-DF53-02AE-B108-805C935FA51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70DD2BC-66DC-3A7D-0B31-EF7DCD83A39E}"/>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A8FB619F-9029-A9C6-0765-44CDFEFD7825}"/>
              </a:ext>
            </a:extLst>
          </p:cNvPr>
          <p:cNvSpPr>
            <a:spLocks noGrp="1"/>
          </p:cNvSpPr>
          <p:nvPr>
            <p:ph type="sldNum" sz="quarter" idx="5"/>
          </p:nvPr>
        </p:nvSpPr>
        <p:spPr/>
        <p:txBody>
          <a:bodyPr/>
          <a:lstStyle/>
          <a:p>
            <a:fld id="{D7272155-813F-4792-A931-CDFFC98EAFDF}" type="slidenum">
              <a:rPr lang="tr-TR" smtClean="0"/>
              <a:t>12</a:t>
            </a:fld>
            <a:endParaRPr lang="tr-TR"/>
          </a:p>
        </p:txBody>
      </p:sp>
    </p:spTree>
    <p:extLst>
      <p:ext uri="{BB962C8B-B14F-4D97-AF65-F5344CB8AC3E}">
        <p14:creationId xmlns:p14="http://schemas.microsoft.com/office/powerpoint/2010/main" val="1670603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24B85-1450-8EBC-0904-FCD5621471D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944BDEA3-D21C-2D19-600C-264EA5DCFD4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03C901F9-0393-50EC-41EB-B25531462BEA}"/>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DC1513C0-508C-DB9A-4AD0-B7863CD413A6}"/>
              </a:ext>
            </a:extLst>
          </p:cNvPr>
          <p:cNvSpPr>
            <a:spLocks noGrp="1"/>
          </p:cNvSpPr>
          <p:nvPr>
            <p:ph type="sldNum" sz="quarter" idx="5"/>
          </p:nvPr>
        </p:nvSpPr>
        <p:spPr/>
        <p:txBody>
          <a:bodyPr/>
          <a:lstStyle/>
          <a:p>
            <a:fld id="{D7272155-813F-4792-A931-CDFFC98EAFDF}" type="slidenum">
              <a:rPr lang="tr-TR" smtClean="0"/>
              <a:t>13</a:t>
            </a:fld>
            <a:endParaRPr lang="tr-TR"/>
          </a:p>
        </p:txBody>
      </p:sp>
    </p:spTree>
    <p:extLst>
      <p:ext uri="{BB962C8B-B14F-4D97-AF65-F5344CB8AC3E}">
        <p14:creationId xmlns:p14="http://schemas.microsoft.com/office/powerpoint/2010/main" val="202137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15A62-EE0C-D373-4A27-F8AA247C87F7}"/>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AC776669-F466-6356-812C-3DCEE380899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0741056C-F426-4C06-38D6-A6EECD223972}"/>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DCC592BE-58D8-DEAF-20DE-7CBE0F1E881A}"/>
              </a:ext>
            </a:extLst>
          </p:cNvPr>
          <p:cNvSpPr>
            <a:spLocks noGrp="1"/>
          </p:cNvSpPr>
          <p:nvPr>
            <p:ph type="sldNum" sz="quarter" idx="5"/>
          </p:nvPr>
        </p:nvSpPr>
        <p:spPr/>
        <p:txBody>
          <a:bodyPr/>
          <a:lstStyle/>
          <a:p>
            <a:fld id="{D7272155-813F-4792-A931-CDFFC98EAFDF}" type="slidenum">
              <a:rPr lang="tr-TR" smtClean="0"/>
              <a:t>14</a:t>
            </a:fld>
            <a:endParaRPr lang="tr-TR"/>
          </a:p>
        </p:txBody>
      </p:sp>
    </p:spTree>
    <p:extLst>
      <p:ext uri="{BB962C8B-B14F-4D97-AF65-F5344CB8AC3E}">
        <p14:creationId xmlns:p14="http://schemas.microsoft.com/office/powerpoint/2010/main" val="3827981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0CF64-73F9-A790-CDF6-96A5C75AA8C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C5DE1092-9C77-4899-230A-0AAE194D0B2C}"/>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37081F1C-82F4-7E7C-BB38-0DC59F26EE24}"/>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09C9E138-23B0-33ED-378E-6B21235047A8}"/>
              </a:ext>
            </a:extLst>
          </p:cNvPr>
          <p:cNvSpPr>
            <a:spLocks noGrp="1"/>
          </p:cNvSpPr>
          <p:nvPr>
            <p:ph type="sldNum" sz="quarter" idx="5"/>
          </p:nvPr>
        </p:nvSpPr>
        <p:spPr/>
        <p:txBody>
          <a:bodyPr/>
          <a:lstStyle/>
          <a:p>
            <a:fld id="{D7272155-813F-4792-A931-CDFFC98EAFDF}" type="slidenum">
              <a:rPr lang="tr-TR" smtClean="0"/>
              <a:t>15</a:t>
            </a:fld>
            <a:endParaRPr lang="tr-TR"/>
          </a:p>
        </p:txBody>
      </p:sp>
    </p:spTree>
    <p:extLst>
      <p:ext uri="{BB962C8B-B14F-4D97-AF65-F5344CB8AC3E}">
        <p14:creationId xmlns:p14="http://schemas.microsoft.com/office/powerpoint/2010/main" val="2568665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78AAE-D7E5-FDB4-4999-F1F83C7DD052}"/>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4401804-2163-9E68-5FB1-E59CE5CA97C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A0C87641-1CB4-1A72-010A-FEEFF7F0191F}"/>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8DF794C4-169F-6E98-91FE-026EAB78908E}"/>
              </a:ext>
            </a:extLst>
          </p:cNvPr>
          <p:cNvSpPr>
            <a:spLocks noGrp="1"/>
          </p:cNvSpPr>
          <p:nvPr>
            <p:ph type="sldNum" sz="quarter" idx="5"/>
          </p:nvPr>
        </p:nvSpPr>
        <p:spPr/>
        <p:txBody>
          <a:bodyPr/>
          <a:lstStyle/>
          <a:p>
            <a:fld id="{D7272155-813F-4792-A931-CDFFC98EAFDF}" type="slidenum">
              <a:rPr lang="tr-TR" smtClean="0"/>
              <a:t>16</a:t>
            </a:fld>
            <a:endParaRPr lang="tr-TR"/>
          </a:p>
        </p:txBody>
      </p:sp>
    </p:spTree>
    <p:extLst>
      <p:ext uri="{BB962C8B-B14F-4D97-AF65-F5344CB8AC3E}">
        <p14:creationId xmlns:p14="http://schemas.microsoft.com/office/powerpoint/2010/main" val="4078250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78B38-64DC-8570-7846-5B35EC7E16AA}"/>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803E539-C472-2303-84D6-5A6990E493B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56D374DE-D755-1A5D-8E2D-A9F8FF1F0367}"/>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9AEFB60A-C34A-B59A-0734-85F4F2928270}"/>
              </a:ext>
            </a:extLst>
          </p:cNvPr>
          <p:cNvSpPr>
            <a:spLocks noGrp="1"/>
          </p:cNvSpPr>
          <p:nvPr>
            <p:ph type="sldNum" sz="quarter" idx="5"/>
          </p:nvPr>
        </p:nvSpPr>
        <p:spPr/>
        <p:txBody>
          <a:bodyPr/>
          <a:lstStyle/>
          <a:p>
            <a:fld id="{D7272155-813F-4792-A931-CDFFC98EAFDF}" type="slidenum">
              <a:rPr lang="tr-TR" smtClean="0"/>
              <a:t>17</a:t>
            </a:fld>
            <a:endParaRPr lang="tr-TR"/>
          </a:p>
        </p:txBody>
      </p:sp>
    </p:spTree>
    <p:extLst>
      <p:ext uri="{BB962C8B-B14F-4D97-AF65-F5344CB8AC3E}">
        <p14:creationId xmlns:p14="http://schemas.microsoft.com/office/powerpoint/2010/main" val="2621386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323B3-C6C8-FB68-1055-D78A15C3AB64}"/>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6451B86F-CEF9-7697-8A63-F2324269C78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03FBC4B-D34D-E0FC-E038-7407712E7572}"/>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F112777F-DA61-13AA-925A-7D2673508FBF}"/>
              </a:ext>
            </a:extLst>
          </p:cNvPr>
          <p:cNvSpPr>
            <a:spLocks noGrp="1"/>
          </p:cNvSpPr>
          <p:nvPr>
            <p:ph type="sldNum" sz="quarter" idx="5"/>
          </p:nvPr>
        </p:nvSpPr>
        <p:spPr/>
        <p:txBody>
          <a:bodyPr/>
          <a:lstStyle/>
          <a:p>
            <a:fld id="{D7272155-813F-4792-A931-CDFFC98EAFDF}" type="slidenum">
              <a:rPr lang="tr-TR" smtClean="0"/>
              <a:t>18</a:t>
            </a:fld>
            <a:endParaRPr lang="tr-TR"/>
          </a:p>
        </p:txBody>
      </p:sp>
    </p:spTree>
    <p:extLst>
      <p:ext uri="{BB962C8B-B14F-4D97-AF65-F5344CB8AC3E}">
        <p14:creationId xmlns:p14="http://schemas.microsoft.com/office/powerpoint/2010/main" val="3044910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5166E-612A-4C01-43C0-494803A3BDB3}"/>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C7F3004A-C9CD-77A8-2140-D1BD4A46348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573A887-4E3F-F0E5-77DC-ACA936A2DDE0}"/>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C7FDB6D9-6018-689B-BBA6-6FC683C59705}"/>
              </a:ext>
            </a:extLst>
          </p:cNvPr>
          <p:cNvSpPr>
            <a:spLocks noGrp="1"/>
          </p:cNvSpPr>
          <p:nvPr>
            <p:ph type="sldNum" sz="quarter" idx="5"/>
          </p:nvPr>
        </p:nvSpPr>
        <p:spPr/>
        <p:txBody>
          <a:bodyPr/>
          <a:lstStyle/>
          <a:p>
            <a:fld id="{D7272155-813F-4792-A931-CDFFC98EAFDF}" type="slidenum">
              <a:rPr lang="tr-TR" smtClean="0"/>
              <a:t>19</a:t>
            </a:fld>
            <a:endParaRPr lang="tr-TR"/>
          </a:p>
        </p:txBody>
      </p:sp>
    </p:spTree>
    <p:extLst>
      <p:ext uri="{BB962C8B-B14F-4D97-AF65-F5344CB8AC3E}">
        <p14:creationId xmlns:p14="http://schemas.microsoft.com/office/powerpoint/2010/main" val="3303766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2437B-8766-5E3B-6F90-6EA2BA0D898A}"/>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B818EDA-7772-08C1-452C-4BB46DA978F8}"/>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EF4D3E4-CA71-31EE-517E-EA7AD478EB3A}"/>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AE6BDCB4-0343-8459-4AC3-40F5811BEE55}"/>
              </a:ext>
            </a:extLst>
          </p:cNvPr>
          <p:cNvSpPr>
            <a:spLocks noGrp="1"/>
          </p:cNvSpPr>
          <p:nvPr>
            <p:ph type="sldNum" sz="quarter" idx="5"/>
          </p:nvPr>
        </p:nvSpPr>
        <p:spPr/>
        <p:txBody>
          <a:bodyPr/>
          <a:lstStyle/>
          <a:p>
            <a:fld id="{D7272155-813F-4792-A931-CDFFC98EAFDF}" type="slidenum">
              <a:rPr lang="tr-TR" smtClean="0"/>
              <a:t>20</a:t>
            </a:fld>
            <a:endParaRPr lang="tr-TR"/>
          </a:p>
        </p:txBody>
      </p:sp>
    </p:spTree>
    <p:extLst>
      <p:ext uri="{BB962C8B-B14F-4D97-AF65-F5344CB8AC3E}">
        <p14:creationId xmlns:p14="http://schemas.microsoft.com/office/powerpoint/2010/main" val="2662430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fld id="{D7272155-813F-4792-A931-CDFFC98EAFDF}" type="slidenum">
              <a:rPr lang="tr-TR" smtClean="0"/>
              <a:t>3</a:t>
            </a:fld>
            <a:endParaRPr lang="tr-TR"/>
          </a:p>
        </p:txBody>
      </p:sp>
    </p:spTree>
    <p:extLst>
      <p:ext uri="{BB962C8B-B14F-4D97-AF65-F5344CB8AC3E}">
        <p14:creationId xmlns:p14="http://schemas.microsoft.com/office/powerpoint/2010/main" val="3121460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1F77C-495E-1182-4958-E68E530D07E2}"/>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A259EC1-59C7-3BBA-DDA1-135AD8D0E3B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0483FC6F-7000-B0F1-5ABB-04BA6DD0BA17}"/>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956A8BF5-2E4A-EB74-12D4-5D7E83147D98}"/>
              </a:ext>
            </a:extLst>
          </p:cNvPr>
          <p:cNvSpPr>
            <a:spLocks noGrp="1"/>
          </p:cNvSpPr>
          <p:nvPr>
            <p:ph type="sldNum" sz="quarter" idx="5"/>
          </p:nvPr>
        </p:nvSpPr>
        <p:spPr/>
        <p:txBody>
          <a:bodyPr/>
          <a:lstStyle/>
          <a:p>
            <a:fld id="{D7272155-813F-4792-A931-CDFFC98EAFDF}" type="slidenum">
              <a:rPr lang="tr-TR" smtClean="0"/>
              <a:t>21</a:t>
            </a:fld>
            <a:endParaRPr lang="tr-TR"/>
          </a:p>
        </p:txBody>
      </p:sp>
    </p:spTree>
    <p:extLst>
      <p:ext uri="{BB962C8B-B14F-4D97-AF65-F5344CB8AC3E}">
        <p14:creationId xmlns:p14="http://schemas.microsoft.com/office/powerpoint/2010/main" val="1932948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7DA61-E064-D988-E4F4-4782955594F4}"/>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7B82C2C-4B21-7B00-4E2C-EB1FA8A10737}"/>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98F16D4E-0A6E-AFB9-19F8-836455AC3BF4}"/>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DD846401-8915-781A-C510-78852FA55585}"/>
              </a:ext>
            </a:extLst>
          </p:cNvPr>
          <p:cNvSpPr>
            <a:spLocks noGrp="1"/>
          </p:cNvSpPr>
          <p:nvPr>
            <p:ph type="sldNum" sz="quarter" idx="5"/>
          </p:nvPr>
        </p:nvSpPr>
        <p:spPr/>
        <p:txBody>
          <a:bodyPr/>
          <a:lstStyle/>
          <a:p>
            <a:fld id="{D7272155-813F-4792-A931-CDFFC98EAFDF}" type="slidenum">
              <a:rPr lang="tr-TR" smtClean="0"/>
              <a:t>22</a:t>
            </a:fld>
            <a:endParaRPr lang="tr-TR"/>
          </a:p>
        </p:txBody>
      </p:sp>
    </p:spTree>
    <p:extLst>
      <p:ext uri="{BB962C8B-B14F-4D97-AF65-F5344CB8AC3E}">
        <p14:creationId xmlns:p14="http://schemas.microsoft.com/office/powerpoint/2010/main" val="2711038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EC860-53B7-D178-BE4B-53F850F9350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4D8007E2-9031-0108-FF1E-460F0FC0892E}"/>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909E94A-FDD4-6529-2FEA-1D86809970C4}"/>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BE6C5B9B-67F1-0FA6-8AD8-624773536152}"/>
              </a:ext>
            </a:extLst>
          </p:cNvPr>
          <p:cNvSpPr>
            <a:spLocks noGrp="1"/>
          </p:cNvSpPr>
          <p:nvPr>
            <p:ph type="sldNum" sz="quarter" idx="5"/>
          </p:nvPr>
        </p:nvSpPr>
        <p:spPr/>
        <p:txBody>
          <a:bodyPr/>
          <a:lstStyle/>
          <a:p>
            <a:fld id="{D7272155-813F-4792-A931-CDFFC98EAFDF}" type="slidenum">
              <a:rPr lang="tr-TR" smtClean="0"/>
              <a:t>23</a:t>
            </a:fld>
            <a:endParaRPr lang="tr-TR"/>
          </a:p>
        </p:txBody>
      </p:sp>
    </p:spTree>
    <p:extLst>
      <p:ext uri="{BB962C8B-B14F-4D97-AF65-F5344CB8AC3E}">
        <p14:creationId xmlns:p14="http://schemas.microsoft.com/office/powerpoint/2010/main" val="2929580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D4FEC-BE80-F609-236B-79DAF09649CD}"/>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3868F621-1B62-B012-BE21-85B8A63DD88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802CEC5E-DF79-422E-1C1C-28AC2522D340}"/>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5455B150-B93B-6A81-52B2-1BB78309EC64}"/>
              </a:ext>
            </a:extLst>
          </p:cNvPr>
          <p:cNvSpPr>
            <a:spLocks noGrp="1"/>
          </p:cNvSpPr>
          <p:nvPr>
            <p:ph type="sldNum" sz="quarter" idx="5"/>
          </p:nvPr>
        </p:nvSpPr>
        <p:spPr/>
        <p:txBody>
          <a:bodyPr/>
          <a:lstStyle/>
          <a:p>
            <a:fld id="{D7272155-813F-4792-A931-CDFFC98EAFDF}" type="slidenum">
              <a:rPr lang="tr-TR" smtClean="0"/>
              <a:t>24</a:t>
            </a:fld>
            <a:endParaRPr lang="tr-TR"/>
          </a:p>
        </p:txBody>
      </p:sp>
    </p:spTree>
    <p:extLst>
      <p:ext uri="{BB962C8B-B14F-4D97-AF65-F5344CB8AC3E}">
        <p14:creationId xmlns:p14="http://schemas.microsoft.com/office/powerpoint/2010/main" val="796342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99D50-55DF-395D-30D5-4FDEEA722CBF}"/>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09107566-B0D4-F708-1DEF-7D6443050D2E}"/>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C11E5D5-20B3-A533-4B77-17F5DE0CEBC9}"/>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D2AE4E27-5D88-A980-906F-1AA551B32829}"/>
              </a:ext>
            </a:extLst>
          </p:cNvPr>
          <p:cNvSpPr>
            <a:spLocks noGrp="1"/>
          </p:cNvSpPr>
          <p:nvPr>
            <p:ph type="sldNum" sz="quarter" idx="5"/>
          </p:nvPr>
        </p:nvSpPr>
        <p:spPr/>
        <p:txBody>
          <a:bodyPr/>
          <a:lstStyle/>
          <a:p>
            <a:fld id="{D7272155-813F-4792-A931-CDFFC98EAFDF}" type="slidenum">
              <a:rPr lang="tr-TR" smtClean="0"/>
              <a:t>25</a:t>
            </a:fld>
            <a:endParaRPr lang="tr-TR"/>
          </a:p>
        </p:txBody>
      </p:sp>
    </p:spTree>
    <p:extLst>
      <p:ext uri="{BB962C8B-B14F-4D97-AF65-F5344CB8AC3E}">
        <p14:creationId xmlns:p14="http://schemas.microsoft.com/office/powerpoint/2010/main" val="1727682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2DF8E-0527-C59C-3344-9D12A622377E}"/>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A9B27871-C79B-45ED-5A62-702EEE36F62D}"/>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695D395A-0889-20CE-DD19-DE1C6B71CD40}"/>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979B8819-939B-AE69-AADF-5CEB545FDAAA}"/>
              </a:ext>
            </a:extLst>
          </p:cNvPr>
          <p:cNvSpPr>
            <a:spLocks noGrp="1"/>
          </p:cNvSpPr>
          <p:nvPr>
            <p:ph type="sldNum" sz="quarter" idx="5"/>
          </p:nvPr>
        </p:nvSpPr>
        <p:spPr/>
        <p:txBody>
          <a:bodyPr/>
          <a:lstStyle/>
          <a:p>
            <a:fld id="{D7272155-813F-4792-A931-CDFFC98EAFDF}" type="slidenum">
              <a:rPr lang="tr-TR" smtClean="0"/>
              <a:t>26</a:t>
            </a:fld>
            <a:endParaRPr lang="tr-TR"/>
          </a:p>
        </p:txBody>
      </p:sp>
    </p:spTree>
    <p:extLst>
      <p:ext uri="{BB962C8B-B14F-4D97-AF65-F5344CB8AC3E}">
        <p14:creationId xmlns:p14="http://schemas.microsoft.com/office/powerpoint/2010/main" val="4073917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88444-42A1-162D-F4BC-1C6FC8E98C0C}"/>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359A64C4-C558-0E10-DD7D-1C4AE9F137D2}"/>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078408D0-AFE0-E939-C22E-136F5EF59B1C}"/>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FD7296FD-41D3-F95D-97CD-F4A3F98CEFEE}"/>
              </a:ext>
            </a:extLst>
          </p:cNvPr>
          <p:cNvSpPr>
            <a:spLocks noGrp="1"/>
          </p:cNvSpPr>
          <p:nvPr>
            <p:ph type="sldNum" sz="quarter" idx="5"/>
          </p:nvPr>
        </p:nvSpPr>
        <p:spPr/>
        <p:txBody>
          <a:bodyPr/>
          <a:lstStyle/>
          <a:p>
            <a:fld id="{D7272155-813F-4792-A931-CDFFC98EAFDF}" type="slidenum">
              <a:rPr lang="tr-TR" smtClean="0"/>
              <a:t>27</a:t>
            </a:fld>
            <a:endParaRPr lang="tr-TR"/>
          </a:p>
        </p:txBody>
      </p:sp>
    </p:spTree>
    <p:extLst>
      <p:ext uri="{BB962C8B-B14F-4D97-AF65-F5344CB8AC3E}">
        <p14:creationId xmlns:p14="http://schemas.microsoft.com/office/powerpoint/2010/main" val="2851834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7272155-813F-4792-A931-CDFFC98EAFDF}" type="slidenum">
              <a:rPr lang="tr-TR" smtClean="0"/>
              <a:t>28</a:t>
            </a:fld>
            <a:endParaRPr lang="tr-TR"/>
          </a:p>
        </p:txBody>
      </p:sp>
    </p:spTree>
    <p:extLst>
      <p:ext uri="{BB962C8B-B14F-4D97-AF65-F5344CB8AC3E}">
        <p14:creationId xmlns:p14="http://schemas.microsoft.com/office/powerpoint/2010/main" val="1944496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55C8D-101A-968B-160E-AB14D39FA667}"/>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B01DE18-728B-B189-6CE7-FA2EBF9F28C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A5076611-348D-7C6B-2A2C-5B18D9252C29}"/>
              </a:ext>
            </a:extLst>
          </p:cNvPr>
          <p:cNvSpPr>
            <a:spLocks noGrp="1"/>
          </p:cNvSpPr>
          <p:nvPr>
            <p:ph type="body" idx="1"/>
          </p:nvPr>
        </p:nvSpPr>
        <p:spPr/>
        <p:txBody>
          <a:bodyPr/>
          <a:lstStyle/>
          <a:p>
            <a:endParaRPr lang="en-US" dirty="0"/>
          </a:p>
        </p:txBody>
      </p:sp>
      <p:sp>
        <p:nvSpPr>
          <p:cNvPr id="4" name="Slayt Numarası Yer Tutucusu 3">
            <a:extLst>
              <a:ext uri="{FF2B5EF4-FFF2-40B4-BE49-F238E27FC236}">
                <a16:creationId xmlns:a16="http://schemas.microsoft.com/office/drawing/2014/main" id="{D8E44754-437A-5269-493F-D5C006780F06}"/>
              </a:ext>
            </a:extLst>
          </p:cNvPr>
          <p:cNvSpPr>
            <a:spLocks noGrp="1"/>
          </p:cNvSpPr>
          <p:nvPr>
            <p:ph type="sldNum" sz="quarter" idx="5"/>
          </p:nvPr>
        </p:nvSpPr>
        <p:spPr/>
        <p:txBody>
          <a:bodyPr/>
          <a:lstStyle/>
          <a:p>
            <a:fld id="{D7272155-813F-4792-A931-CDFFC98EAFDF}" type="slidenum">
              <a:rPr lang="tr-TR" smtClean="0"/>
              <a:t>4</a:t>
            </a:fld>
            <a:endParaRPr lang="tr-TR"/>
          </a:p>
        </p:txBody>
      </p:sp>
    </p:spTree>
    <p:extLst>
      <p:ext uri="{BB962C8B-B14F-4D97-AF65-F5344CB8AC3E}">
        <p14:creationId xmlns:p14="http://schemas.microsoft.com/office/powerpoint/2010/main" val="4209339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661A4-5FDB-9AB8-74D3-17321BE3DE9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519B4D1-F9F6-5D18-FDCF-164B05CB18C4}"/>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5BD97BA-51BD-FA05-B641-C92793F8F339}"/>
              </a:ext>
            </a:extLst>
          </p:cNvPr>
          <p:cNvSpPr>
            <a:spLocks noGrp="1"/>
          </p:cNvSpPr>
          <p:nvPr>
            <p:ph type="body" idx="1"/>
          </p:nvPr>
        </p:nvSpPr>
        <p:spPr/>
        <p:txBody>
          <a:bodyPr/>
          <a:lstStyle/>
          <a:p>
            <a:endParaRPr lang="en-US" dirty="0"/>
          </a:p>
        </p:txBody>
      </p:sp>
      <p:sp>
        <p:nvSpPr>
          <p:cNvPr id="4" name="Slayt Numarası Yer Tutucusu 3">
            <a:extLst>
              <a:ext uri="{FF2B5EF4-FFF2-40B4-BE49-F238E27FC236}">
                <a16:creationId xmlns:a16="http://schemas.microsoft.com/office/drawing/2014/main" id="{002BEA1B-F89D-8BD0-75BD-2094B95F9E0D}"/>
              </a:ext>
            </a:extLst>
          </p:cNvPr>
          <p:cNvSpPr>
            <a:spLocks noGrp="1"/>
          </p:cNvSpPr>
          <p:nvPr>
            <p:ph type="sldNum" sz="quarter" idx="5"/>
          </p:nvPr>
        </p:nvSpPr>
        <p:spPr/>
        <p:txBody>
          <a:bodyPr/>
          <a:lstStyle/>
          <a:p>
            <a:fld id="{D7272155-813F-4792-A931-CDFFC98EAFDF}" type="slidenum">
              <a:rPr lang="tr-TR" smtClean="0"/>
              <a:t>5</a:t>
            </a:fld>
            <a:endParaRPr lang="tr-TR"/>
          </a:p>
        </p:txBody>
      </p:sp>
    </p:spTree>
    <p:extLst>
      <p:ext uri="{BB962C8B-B14F-4D97-AF65-F5344CB8AC3E}">
        <p14:creationId xmlns:p14="http://schemas.microsoft.com/office/powerpoint/2010/main" val="3563559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A6D49-7BC8-FF51-2134-5001712AAF03}"/>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9CFF2628-C131-7A91-02FE-00963C06C94C}"/>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7994AD7-29E8-E9DC-A706-A34D0E7566C3}"/>
              </a:ext>
            </a:extLst>
          </p:cNvPr>
          <p:cNvSpPr>
            <a:spLocks noGrp="1"/>
          </p:cNvSpPr>
          <p:nvPr>
            <p:ph type="body" idx="1"/>
          </p:nvPr>
        </p:nvSpPr>
        <p:spPr/>
        <p:txBody>
          <a:bodyPr/>
          <a:lstStyle/>
          <a:p>
            <a:endParaRPr lang="en-US" dirty="0"/>
          </a:p>
        </p:txBody>
      </p:sp>
      <p:sp>
        <p:nvSpPr>
          <p:cNvPr id="4" name="Slayt Numarası Yer Tutucusu 3">
            <a:extLst>
              <a:ext uri="{FF2B5EF4-FFF2-40B4-BE49-F238E27FC236}">
                <a16:creationId xmlns:a16="http://schemas.microsoft.com/office/drawing/2014/main" id="{5FD2D4D2-AED3-CF13-F26E-A9598BA92316}"/>
              </a:ext>
            </a:extLst>
          </p:cNvPr>
          <p:cNvSpPr>
            <a:spLocks noGrp="1"/>
          </p:cNvSpPr>
          <p:nvPr>
            <p:ph type="sldNum" sz="quarter" idx="5"/>
          </p:nvPr>
        </p:nvSpPr>
        <p:spPr/>
        <p:txBody>
          <a:bodyPr/>
          <a:lstStyle/>
          <a:p>
            <a:fld id="{D7272155-813F-4792-A931-CDFFC98EAFDF}" type="slidenum">
              <a:rPr lang="tr-TR" smtClean="0"/>
              <a:t>6</a:t>
            </a:fld>
            <a:endParaRPr lang="tr-TR"/>
          </a:p>
        </p:txBody>
      </p:sp>
    </p:spTree>
    <p:extLst>
      <p:ext uri="{BB962C8B-B14F-4D97-AF65-F5344CB8AC3E}">
        <p14:creationId xmlns:p14="http://schemas.microsoft.com/office/powerpoint/2010/main" val="1547873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B4E47-656F-D38B-5C93-6B4F64538E0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A24C82D1-EF29-83BC-8FB9-17232B1E96D4}"/>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E8E77AD-87E1-D455-5CF0-F6C9BBF37FE0}"/>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1B994C1D-A2C4-C12E-C100-B286949F9ABA}"/>
              </a:ext>
            </a:extLst>
          </p:cNvPr>
          <p:cNvSpPr>
            <a:spLocks noGrp="1"/>
          </p:cNvSpPr>
          <p:nvPr>
            <p:ph type="sldNum" sz="quarter" idx="5"/>
          </p:nvPr>
        </p:nvSpPr>
        <p:spPr/>
        <p:txBody>
          <a:bodyPr/>
          <a:lstStyle/>
          <a:p>
            <a:fld id="{D7272155-813F-4792-A931-CDFFC98EAFDF}" type="slidenum">
              <a:rPr lang="tr-TR" smtClean="0"/>
              <a:t>7</a:t>
            </a:fld>
            <a:endParaRPr lang="tr-TR"/>
          </a:p>
        </p:txBody>
      </p:sp>
    </p:spTree>
    <p:extLst>
      <p:ext uri="{BB962C8B-B14F-4D97-AF65-F5344CB8AC3E}">
        <p14:creationId xmlns:p14="http://schemas.microsoft.com/office/powerpoint/2010/main" val="4244263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E0742-2151-510C-9AC6-5E4514267A02}"/>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77BC693-C64D-9100-2352-B8423E1F7D02}"/>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A9423B5E-1889-2F17-AD94-0E6C803D50F1}"/>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C1228BD5-4BD7-C82C-2218-CC7E6680064B}"/>
              </a:ext>
            </a:extLst>
          </p:cNvPr>
          <p:cNvSpPr>
            <a:spLocks noGrp="1"/>
          </p:cNvSpPr>
          <p:nvPr>
            <p:ph type="sldNum" sz="quarter" idx="5"/>
          </p:nvPr>
        </p:nvSpPr>
        <p:spPr/>
        <p:txBody>
          <a:bodyPr/>
          <a:lstStyle/>
          <a:p>
            <a:fld id="{D7272155-813F-4792-A931-CDFFC98EAFDF}" type="slidenum">
              <a:rPr lang="tr-TR" smtClean="0"/>
              <a:t>8</a:t>
            </a:fld>
            <a:endParaRPr lang="tr-TR"/>
          </a:p>
        </p:txBody>
      </p:sp>
    </p:spTree>
    <p:extLst>
      <p:ext uri="{BB962C8B-B14F-4D97-AF65-F5344CB8AC3E}">
        <p14:creationId xmlns:p14="http://schemas.microsoft.com/office/powerpoint/2010/main" val="1459005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3A85A-4D10-B1DB-DBD1-64C7FE42A28D}"/>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E4963E4D-12D8-C8F1-33B5-E85230702414}"/>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B5E0A3E-BE90-D313-CC90-0E4DA3A4093F}"/>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C1F2B58B-9143-EE95-7496-B8C313334A05}"/>
              </a:ext>
            </a:extLst>
          </p:cNvPr>
          <p:cNvSpPr>
            <a:spLocks noGrp="1"/>
          </p:cNvSpPr>
          <p:nvPr>
            <p:ph type="sldNum" sz="quarter" idx="5"/>
          </p:nvPr>
        </p:nvSpPr>
        <p:spPr/>
        <p:txBody>
          <a:bodyPr/>
          <a:lstStyle/>
          <a:p>
            <a:fld id="{D7272155-813F-4792-A931-CDFFC98EAFDF}" type="slidenum">
              <a:rPr lang="tr-TR" smtClean="0"/>
              <a:t>9</a:t>
            </a:fld>
            <a:endParaRPr lang="tr-TR"/>
          </a:p>
        </p:txBody>
      </p:sp>
    </p:spTree>
    <p:extLst>
      <p:ext uri="{BB962C8B-B14F-4D97-AF65-F5344CB8AC3E}">
        <p14:creationId xmlns:p14="http://schemas.microsoft.com/office/powerpoint/2010/main" val="4143598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D62CC-83D0-7CD8-271E-CAD47527052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9DAAF1C4-2D5E-49D7-CF5C-5B8F280F02E7}"/>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AAB3806F-5FEE-0B69-E71A-21585ADEEFEF}"/>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01B01D14-A6AC-057F-023A-F44AF881B8DD}"/>
              </a:ext>
            </a:extLst>
          </p:cNvPr>
          <p:cNvSpPr>
            <a:spLocks noGrp="1"/>
          </p:cNvSpPr>
          <p:nvPr>
            <p:ph type="sldNum" sz="quarter" idx="5"/>
          </p:nvPr>
        </p:nvSpPr>
        <p:spPr/>
        <p:txBody>
          <a:bodyPr/>
          <a:lstStyle/>
          <a:p>
            <a:fld id="{D7272155-813F-4792-A931-CDFFC98EAFDF}" type="slidenum">
              <a:rPr lang="tr-TR" smtClean="0"/>
              <a:t>10</a:t>
            </a:fld>
            <a:endParaRPr lang="tr-TR"/>
          </a:p>
        </p:txBody>
      </p:sp>
    </p:spTree>
    <p:extLst>
      <p:ext uri="{BB962C8B-B14F-4D97-AF65-F5344CB8AC3E}">
        <p14:creationId xmlns:p14="http://schemas.microsoft.com/office/powerpoint/2010/main" val="2777239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emf"/><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www.yetenekkapisi.org/university_dashboar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9.png"/><Relationship Id="rId3" Type="http://schemas.openxmlformats.org/officeDocument/2006/relationships/image" Target="../media/image5.png"/><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image" Target="../media/image1.jpeg"/><Relationship Id="rId16"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57.png"/><Relationship Id="rId5" Type="http://schemas.openxmlformats.org/officeDocument/2006/relationships/image" Target="../media/image54.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11.png"/><Relationship Id="rId1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
            <a:ext cx="12192000" cy="6857618"/>
          </a:xfrm>
          <a:prstGeom prst="rect">
            <a:avLst/>
          </a:prstGeom>
        </p:spPr>
      </p:pic>
      <p:sp>
        <p:nvSpPr>
          <p:cNvPr id="24" name="object 1"/>
          <p:cNvSpPr/>
          <p:nvPr/>
        </p:nvSpPr>
        <p:spPr>
          <a:xfrm>
            <a:off x="-6096" y="6222492"/>
            <a:ext cx="12204192" cy="12192"/>
          </a:xfrm>
          <a:custGeom>
            <a:avLst/>
            <a:gdLst/>
            <a:ahLst/>
            <a:cxnLst/>
            <a:rect l="l" t="t" r="r" b="b"/>
            <a:pathLst>
              <a:path w="12204192" h="12192">
                <a:moveTo>
                  <a:pt x="6096" y="6096"/>
                </a:moveTo>
                <a:lnTo>
                  <a:pt x="12198096" y="6096"/>
                </a:lnTo>
                <a:close/>
              </a:path>
            </a:pathLst>
          </a:custGeom>
          <a:ln w="12192">
            <a:solidFill>
              <a:srgbClr val="5B9BD5"/>
            </a:solidFill>
          </a:ln>
        </p:spPr>
        <p:txBody>
          <a:bodyPr wrap="square" lIns="0" tIns="0" rIns="0" bIns="0" rtlCol="0">
            <a:noAutofit/>
          </a:bodyPr>
          <a:lstStyle/>
          <a:p>
            <a:endParaRPr dirty="0"/>
          </a:p>
        </p:txBody>
      </p:sp>
      <p:sp>
        <p:nvSpPr>
          <p:cNvPr id="25" name="object 2"/>
          <p:cNvSpPr/>
          <p:nvPr/>
        </p:nvSpPr>
        <p:spPr>
          <a:xfrm>
            <a:off x="-24384" y="6269736"/>
            <a:ext cx="12220956" cy="28956"/>
          </a:xfrm>
          <a:custGeom>
            <a:avLst/>
            <a:gdLst/>
            <a:ahLst/>
            <a:cxnLst/>
            <a:rect l="l" t="t" r="r" b="b"/>
            <a:pathLst>
              <a:path w="12220956" h="28956">
                <a:moveTo>
                  <a:pt x="14478" y="14478"/>
                </a:moveTo>
                <a:lnTo>
                  <a:pt x="12206478" y="14478"/>
                </a:lnTo>
                <a:close/>
              </a:path>
            </a:pathLst>
          </a:custGeom>
          <a:ln w="28956">
            <a:solidFill>
              <a:srgbClr val="4472C4"/>
            </a:solidFill>
          </a:ln>
        </p:spPr>
        <p:txBody>
          <a:bodyPr wrap="square" lIns="0" tIns="0" rIns="0" bIns="0" rtlCol="0">
            <a:noAutofit/>
          </a:bodyPr>
          <a:lstStyle/>
          <a:p>
            <a:endParaRPr dirty="0"/>
          </a:p>
        </p:txBody>
      </p:sp>
      <p:pic>
        <p:nvPicPr>
          <p:cNvPr id="3"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3864" y="5882640"/>
            <a:ext cx="827532" cy="838200"/>
          </a:xfrm>
          <a:prstGeom prst="rect">
            <a:avLst/>
          </a:prstGeom>
        </p:spPr>
      </p:pic>
      <p:pic>
        <p:nvPicPr>
          <p:cNvPr id="4"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3631"/>
            <a:ext cx="12192000" cy="28956"/>
          </a:xfrm>
          <a:prstGeom prst="rect">
            <a:avLst/>
          </a:prstGeom>
        </p:spPr>
      </p:pic>
      <p:sp>
        <p:nvSpPr>
          <p:cNvPr id="26" name="object 3"/>
          <p:cNvSpPr/>
          <p:nvPr/>
        </p:nvSpPr>
        <p:spPr>
          <a:xfrm>
            <a:off x="-6096" y="192024"/>
            <a:ext cx="12204192" cy="12192"/>
          </a:xfrm>
          <a:custGeom>
            <a:avLst/>
            <a:gdLst/>
            <a:ahLst/>
            <a:cxnLst/>
            <a:rect l="l" t="t" r="r" b="b"/>
            <a:pathLst>
              <a:path w="12204192" h="12192">
                <a:moveTo>
                  <a:pt x="6096" y="6096"/>
                </a:moveTo>
                <a:lnTo>
                  <a:pt x="12198096" y="6096"/>
                </a:lnTo>
                <a:close/>
              </a:path>
            </a:pathLst>
          </a:custGeom>
          <a:ln w="12192">
            <a:solidFill>
              <a:srgbClr val="5B9BD5"/>
            </a:solidFill>
          </a:ln>
        </p:spPr>
        <p:txBody>
          <a:bodyPr wrap="square" lIns="0" tIns="0" rIns="0" bIns="0" rtlCol="0">
            <a:noAutofit/>
          </a:bodyPr>
          <a:lstStyle/>
          <a:p>
            <a:endParaRPr dirty="0"/>
          </a:p>
        </p:txBody>
      </p:sp>
      <p:pic>
        <p:nvPicPr>
          <p:cNvPr id="5" name="Ima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604" y="5868924"/>
            <a:ext cx="827532" cy="827532"/>
          </a:xfrm>
          <a:prstGeom prst="rect">
            <a:avLst/>
          </a:prstGeom>
        </p:spPr>
      </p:pic>
      <p:pic>
        <p:nvPicPr>
          <p:cNvPr id="6"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0760" y="-51816"/>
            <a:ext cx="2296668" cy="3529584"/>
          </a:xfrm>
          <a:prstGeom prst="rect">
            <a:avLst/>
          </a:prstGeom>
        </p:spPr>
      </p:pic>
      <p:sp>
        <p:nvSpPr>
          <p:cNvPr id="27" name="object 4"/>
          <p:cNvSpPr/>
          <p:nvPr/>
        </p:nvSpPr>
        <p:spPr>
          <a:xfrm>
            <a:off x="6096000" y="0"/>
            <a:ext cx="2194560" cy="3429000"/>
          </a:xfrm>
          <a:custGeom>
            <a:avLst/>
            <a:gdLst/>
            <a:ahLst/>
            <a:cxnLst/>
            <a:rect l="l" t="t" r="r" b="b"/>
            <a:pathLst>
              <a:path w="2194560" h="3429000">
                <a:moveTo>
                  <a:pt x="16181" y="3008802"/>
                </a:moveTo>
                <a:lnTo>
                  <a:pt x="63939" y="2597279"/>
                </a:lnTo>
                <a:lnTo>
                  <a:pt x="142096" y="2195594"/>
                </a:lnTo>
                <a:lnTo>
                  <a:pt x="249476" y="1804908"/>
                </a:lnTo>
                <a:lnTo>
                  <a:pt x="384901" y="1426385"/>
                </a:lnTo>
                <a:lnTo>
                  <a:pt x="547194" y="1061186"/>
                </a:lnTo>
                <a:lnTo>
                  <a:pt x="735177" y="710474"/>
                </a:lnTo>
                <a:lnTo>
                  <a:pt x="947674" y="375412"/>
                </a:lnTo>
                <a:lnTo>
                  <a:pt x="1232916" y="0"/>
                </a:lnTo>
                <a:lnTo>
                  <a:pt x="2194560" y="0"/>
                </a:lnTo>
                <a:lnTo>
                  <a:pt x="2019300" y="101854"/>
                </a:lnTo>
                <a:lnTo>
                  <a:pt x="1578442" y="416933"/>
                </a:lnTo>
                <a:lnTo>
                  <a:pt x="1183487" y="766989"/>
                </a:lnTo>
                <a:lnTo>
                  <a:pt x="838405" y="1148936"/>
                </a:lnTo>
                <a:lnTo>
                  <a:pt x="685806" y="1350904"/>
                </a:lnTo>
                <a:lnTo>
                  <a:pt x="547164" y="1559687"/>
                </a:lnTo>
                <a:lnTo>
                  <a:pt x="422974" y="1774900"/>
                </a:lnTo>
                <a:lnTo>
                  <a:pt x="313734" y="1996156"/>
                </a:lnTo>
                <a:lnTo>
                  <a:pt x="219938" y="2223070"/>
                </a:lnTo>
                <a:lnTo>
                  <a:pt x="142084" y="2455255"/>
                </a:lnTo>
                <a:lnTo>
                  <a:pt x="80667" y="2692327"/>
                </a:lnTo>
                <a:lnTo>
                  <a:pt x="36183" y="2933899"/>
                </a:lnTo>
                <a:lnTo>
                  <a:pt x="0" y="0"/>
                </a:lnTo>
                <a:close/>
              </a:path>
              <a:path w="2194560" h="3429000">
                <a:moveTo>
                  <a:pt x="9129" y="3179585"/>
                </a:moveTo>
                <a:lnTo>
                  <a:pt x="0" y="0"/>
                </a:lnTo>
                <a:lnTo>
                  <a:pt x="0" y="3429000"/>
                </a:lnTo>
                <a:close/>
              </a:path>
            </a:pathLst>
          </a:custGeom>
          <a:solidFill>
            <a:srgbClr val="FFC000"/>
          </a:solidFill>
        </p:spPr>
        <p:txBody>
          <a:bodyPr wrap="square" lIns="0" tIns="0" rIns="0" bIns="0" rtlCol="0">
            <a:noAutofit/>
          </a:bodyPr>
          <a:lstStyle/>
          <a:p>
            <a:endParaRPr dirty="0"/>
          </a:p>
        </p:txBody>
      </p:sp>
      <p:pic>
        <p:nvPicPr>
          <p:cNvPr id="7" name="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8756" y="-19816"/>
            <a:ext cx="6184392" cy="6918960"/>
          </a:xfrm>
          <a:prstGeom prst="rect">
            <a:avLst/>
          </a:prstGeom>
        </p:spPr>
      </p:pic>
      <p:pic>
        <p:nvPicPr>
          <p:cNvPr id="8" name="Imag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0" y="0"/>
            <a:ext cx="6096000" cy="6857999"/>
          </a:xfrm>
          <a:prstGeom prst="rect">
            <a:avLst/>
          </a:prstGeom>
        </p:spPr>
      </p:pic>
      <p:pic>
        <p:nvPicPr>
          <p:cNvPr id="9" name="Imag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48756" y="3409184"/>
            <a:ext cx="2284476" cy="3489959"/>
          </a:xfrm>
          <a:prstGeom prst="rect">
            <a:avLst/>
          </a:prstGeom>
        </p:spPr>
      </p:pic>
      <p:sp>
        <p:nvSpPr>
          <p:cNvPr id="28" name="object 5"/>
          <p:cNvSpPr/>
          <p:nvPr/>
        </p:nvSpPr>
        <p:spPr>
          <a:xfrm>
            <a:off x="6096000" y="3429000"/>
            <a:ext cx="2194560" cy="3428999"/>
          </a:xfrm>
          <a:custGeom>
            <a:avLst/>
            <a:gdLst/>
            <a:ahLst/>
            <a:cxnLst/>
            <a:rect l="l" t="t" r="r" b="b"/>
            <a:pathLst>
              <a:path w="2194560" h="3428999">
                <a:moveTo>
                  <a:pt x="9129" y="249415"/>
                </a:moveTo>
                <a:lnTo>
                  <a:pt x="0" y="0"/>
                </a:lnTo>
                <a:lnTo>
                  <a:pt x="0" y="0"/>
                </a:lnTo>
                <a:close/>
              </a:path>
              <a:path w="2194560" h="3428999">
                <a:moveTo>
                  <a:pt x="1232916" y="3428999"/>
                </a:moveTo>
                <a:lnTo>
                  <a:pt x="947674" y="3053601"/>
                </a:lnTo>
                <a:lnTo>
                  <a:pt x="735177" y="2718519"/>
                </a:lnTo>
                <a:lnTo>
                  <a:pt x="547194" y="2367798"/>
                </a:lnTo>
                <a:lnTo>
                  <a:pt x="384901" y="2002596"/>
                </a:lnTo>
                <a:lnTo>
                  <a:pt x="249476" y="1624074"/>
                </a:lnTo>
                <a:lnTo>
                  <a:pt x="142096" y="1233394"/>
                </a:lnTo>
                <a:lnTo>
                  <a:pt x="63939" y="831714"/>
                </a:lnTo>
                <a:lnTo>
                  <a:pt x="16181" y="420196"/>
                </a:lnTo>
                <a:lnTo>
                  <a:pt x="0" y="0"/>
                </a:lnTo>
                <a:lnTo>
                  <a:pt x="36183" y="495101"/>
                </a:lnTo>
                <a:lnTo>
                  <a:pt x="80666" y="736673"/>
                </a:lnTo>
                <a:lnTo>
                  <a:pt x="142083" y="973745"/>
                </a:lnTo>
                <a:lnTo>
                  <a:pt x="219938" y="1205931"/>
                </a:lnTo>
                <a:lnTo>
                  <a:pt x="313733" y="1432845"/>
                </a:lnTo>
                <a:lnTo>
                  <a:pt x="422974" y="1654102"/>
                </a:lnTo>
                <a:lnTo>
                  <a:pt x="547163" y="1869315"/>
                </a:lnTo>
                <a:lnTo>
                  <a:pt x="685805" y="2078098"/>
                </a:lnTo>
                <a:lnTo>
                  <a:pt x="838404" y="2280067"/>
                </a:lnTo>
                <a:lnTo>
                  <a:pt x="1183487" y="2662015"/>
                </a:lnTo>
                <a:lnTo>
                  <a:pt x="1578441" y="3012074"/>
                </a:lnTo>
                <a:lnTo>
                  <a:pt x="2019300" y="3327155"/>
                </a:lnTo>
                <a:lnTo>
                  <a:pt x="2194560" y="3428999"/>
                </a:lnTo>
                <a:close/>
              </a:path>
            </a:pathLst>
          </a:custGeom>
          <a:solidFill>
            <a:srgbClr val="FFC000"/>
          </a:solidFill>
        </p:spPr>
        <p:txBody>
          <a:bodyPr wrap="square" lIns="0" tIns="0" rIns="0" bIns="0" rtlCol="0">
            <a:noAutofit/>
          </a:bodyPr>
          <a:lstStyle/>
          <a:p>
            <a:endParaRPr dirty="0"/>
          </a:p>
        </p:txBody>
      </p:sp>
      <p:pic>
        <p:nvPicPr>
          <p:cNvPr id="10" name="Imag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20" y="-19816"/>
            <a:ext cx="7417308" cy="6918960"/>
          </a:xfrm>
          <a:prstGeom prst="rect">
            <a:avLst/>
          </a:prstGeom>
        </p:spPr>
      </p:pic>
      <p:sp>
        <p:nvSpPr>
          <p:cNvPr id="29" name="object 6"/>
          <p:cNvSpPr/>
          <p:nvPr/>
        </p:nvSpPr>
        <p:spPr>
          <a:xfrm>
            <a:off x="0" y="0"/>
            <a:ext cx="7328916" cy="6857999"/>
          </a:xfrm>
          <a:custGeom>
            <a:avLst/>
            <a:gdLst/>
            <a:ahLst/>
            <a:cxnLst/>
            <a:rect l="l" t="t" r="r" b="b"/>
            <a:pathLst>
              <a:path w="7328916" h="6857999">
                <a:moveTo>
                  <a:pt x="0" y="6857999"/>
                </a:moveTo>
                <a:lnTo>
                  <a:pt x="0" y="0"/>
                </a:lnTo>
                <a:lnTo>
                  <a:pt x="7328916" y="0"/>
                </a:lnTo>
                <a:lnTo>
                  <a:pt x="7043801" y="375412"/>
                </a:lnTo>
                <a:lnTo>
                  <a:pt x="6831304" y="710475"/>
                </a:lnTo>
                <a:lnTo>
                  <a:pt x="6643321" y="1061186"/>
                </a:lnTo>
                <a:lnTo>
                  <a:pt x="6481028" y="1426385"/>
                </a:lnTo>
                <a:lnTo>
                  <a:pt x="6345603" y="1804908"/>
                </a:lnTo>
                <a:lnTo>
                  <a:pt x="6238223" y="2195594"/>
                </a:lnTo>
                <a:lnTo>
                  <a:pt x="6160066" y="2597279"/>
                </a:lnTo>
                <a:lnTo>
                  <a:pt x="6112308" y="3008802"/>
                </a:lnTo>
                <a:lnTo>
                  <a:pt x="6096127" y="3429000"/>
                </a:lnTo>
                <a:lnTo>
                  <a:pt x="6112308" y="3849196"/>
                </a:lnTo>
                <a:lnTo>
                  <a:pt x="6160066" y="4260714"/>
                </a:lnTo>
                <a:lnTo>
                  <a:pt x="6238223" y="4662394"/>
                </a:lnTo>
                <a:lnTo>
                  <a:pt x="6345603" y="5053074"/>
                </a:lnTo>
                <a:lnTo>
                  <a:pt x="6481028" y="5431596"/>
                </a:lnTo>
                <a:lnTo>
                  <a:pt x="6643321" y="5796798"/>
                </a:lnTo>
                <a:lnTo>
                  <a:pt x="6831304" y="6147519"/>
                </a:lnTo>
                <a:lnTo>
                  <a:pt x="7043801" y="6482601"/>
                </a:lnTo>
                <a:lnTo>
                  <a:pt x="7328916" y="6857999"/>
                </a:lnTo>
                <a:close/>
              </a:path>
            </a:pathLst>
          </a:custGeom>
          <a:solidFill>
            <a:schemeClr val="accent4">
              <a:lumMod val="20000"/>
              <a:lumOff val="80000"/>
            </a:schemeClr>
          </a:solidFill>
        </p:spPr>
        <p:txBody>
          <a:bodyPr wrap="square" lIns="0" tIns="0" rIns="0" bIns="0" rtlCol="0">
            <a:noAutofit/>
          </a:bodyPr>
          <a:lstStyle/>
          <a:p>
            <a:endParaRPr dirty="0"/>
          </a:p>
        </p:txBody>
      </p:sp>
      <p:pic>
        <p:nvPicPr>
          <p:cNvPr id="11" name="Image"/>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80760" y="-51816"/>
            <a:ext cx="3730752" cy="3529584"/>
          </a:xfrm>
          <a:prstGeom prst="rect">
            <a:avLst/>
          </a:prstGeom>
        </p:spPr>
      </p:pic>
      <p:sp>
        <p:nvSpPr>
          <p:cNvPr id="30" name="object 7"/>
          <p:cNvSpPr/>
          <p:nvPr/>
        </p:nvSpPr>
        <p:spPr>
          <a:xfrm>
            <a:off x="6096000" y="0"/>
            <a:ext cx="3628644" cy="3429000"/>
          </a:xfrm>
          <a:custGeom>
            <a:avLst/>
            <a:gdLst/>
            <a:ahLst/>
            <a:cxnLst/>
            <a:rect l="l" t="t" r="r" b="b"/>
            <a:pathLst>
              <a:path w="3628644" h="3429000">
                <a:moveTo>
                  <a:pt x="9127" y="3179585"/>
                </a:moveTo>
                <a:lnTo>
                  <a:pt x="36177" y="2933899"/>
                </a:lnTo>
                <a:lnTo>
                  <a:pt x="80652" y="2692327"/>
                </a:lnTo>
                <a:lnTo>
                  <a:pt x="142058" y="2455255"/>
                </a:lnTo>
                <a:lnTo>
                  <a:pt x="219897" y="2223070"/>
                </a:lnTo>
                <a:lnTo>
                  <a:pt x="313673" y="1996156"/>
                </a:lnTo>
                <a:lnTo>
                  <a:pt x="422891" y="1774900"/>
                </a:lnTo>
                <a:lnTo>
                  <a:pt x="547053" y="1559687"/>
                </a:lnTo>
                <a:lnTo>
                  <a:pt x="685663" y="1350904"/>
                </a:lnTo>
                <a:lnTo>
                  <a:pt x="838225" y="1148936"/>
                </a:lnTo>
                <a:lnTo>
                  <a:pt x="1183220" y="766989"/>
                </a:lnTo>
                <a:lnTo>
                  <a:pt x="1578067" y="416932"/>
                </a:lnTo>
                <a:lnTo>
                  <a:pt x="2018793" y="101854"/>
                </a:lnTo>
                <a:lnTo>
                  <a:pt x="2194052" y="0"/>
                </a:lnTo>
                <a:lnTo>
                  <a:pt x="3628644" y="0"/>
                </a:lnTo>
                <a:lnTo>
                  <a:pt x="3388233" y="58039"/>
                </a:lnTo>
                <a:lnTo>
                  <a:pt x="3022057" y="170771"/>
                </a:lnTo>
                <a:lnTo>
                  <a:pt x="2670979" y="300184"/>
                </a:lnTo>
                <a:lnTo>
                  <a:pt x="2336176" y="445502"/>
                </a:lnTo>
                <a:lnTo>
                  <a:pt x="2018824" y="605951"/>
                </a:lnTo>
                <a:lnTo>
                  <a:pt x="1720099" y="780753"/>
                </a:lnTo>
                <a:lnTo>
                  <a:pt x="1441177" y="969133"/>
                </a:lnTo>
                <a:lnTo>
                  <a:pt x="1183236" y="1170315"/>
                </a:lnTo>
                <a:lnTo>
                  <a:pt x="947452" y="1383522"/>
                </a:lnTo>
                <a:lnTo>
                  <a:pt x="735001" y="1607980"/>
                </a:lnTo>
                <a:lnTo>
                  <a:pt x="547059" y="1842911"/>
                </a:lnTo>
                <a:lnTo>
                  <a:pt x="384804" y="2087541"/>
                </a:lnTo>
                <a:lnTo>
                  <a:pt x="249412" y="2341092"/>
                </a:lnTo>
                <a:lnTo>
                  <a:pt x="142059" y="2602790"/>
                </a:lnTo>
                <a:lnTo>
                  <a:pt x="63921" y="2871858"/>
                </a:lnTo>
                <a:lnTo>
                  <a:pt x="16176" y="3147520"/>
                </a:lnTo>
                <a:lnTo>
                  <a:pt x="0" y="3429000"/>
                </a:lnTo>
                <a:close/>
              </a:path>
            </a:pathLst>
          </a:custGeom>
          <a:solidFill>
            <a:srgbClr val="00B0F0"/>
          </a:solidFill>
        </p:spPr>
        <p:txBody>
          <a:bodyPr wrap="square" lIns="0" tIns="0" rIns="0" bIns="0" rtlCol="0">
            <a:noAutofit/>
          </a:bodyPr>
          <a:lstStyle/>
          <a:p>
            <a:endParaRPr dirty="0"/>
          </a:p>
        </p:txBody>
      </p:sp>
      <p:pic>
        <p:nvPicPr>
          <p:cNvPr id="12" name="Imag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48756" y="3409184"/>
            <a:ext cx="3718559" cy="3489959"/>
          </a:xfrm>
          <a:prstGeom prst="rect">
            <a:avLst/>
          </a:prstGeom>
        </p:spPr>
      </p:pic>
      <p:sp>
        <p:nvSpPr>
          <p:cNvPr id="31" name="object 8"/>
          <p:cNvSpPr/>
          <p:nvPr/>
        </p:nvSpPr>
        <p:spPr>
          <a:xfrm>
            <a:off x="6096000" y="3429000"/>
            <a:ext cx="3628644" cy="3428999"/>
          </a:xfrm>
          <a:custGeom>
            <a:avLst/>
            <a:gdLst/>
            <a:ahLst/>
            <a:cxnLst/>
            <a:rect l="l" t="t" r="r" b="b"/>
            <a:pathLst>
              <a:path w="3628644" h="3428999">
                <a:moveTo>
                  <a:pt x="2194052" y="3428999"/>
                </a:moveTo>
                <a:lnTo>
                  <a:pt x="2018793" y="3327155"/>
                </a:lnTo>
                <a:lnTo>
                  <a:pt x="1578066" y="3012074"/>
                </a:lnTo>
                <a:lnTo>
                  <a:pt x="1183220" y="2662015"/>
                </a:lnTo>
                <a:lnTo>
                  <a:pt x="838225" y="2280067"/>
                </a:lnTo>
                <a:lnTo>
                  <a:pt x="685663" y="2078098"/>
                </a:lnTo>
                <a:lnTo>
                  <a:pt x="547053" y="1869315"/>
                </a:lnTo>
                <a:lnTo>
                  <a:pt x="422891" y="1654102"/>
                </a:lnTo>
                <a:lnTo>
                  <a:pt x="313674" y="1432845"/>
                </a:lnTo>
                <a:lnTo>
                  <a:pt x="219897" y="1205931"/>
                </a:lnTo>
                <a:lnTo>
                  <a:pt x="142058" y="973745"/>
                </a:lnTo>
                <a:lnTo>
                  <a:pt x="80652" y="736673"/>
                </a:lnTo>
                <a:lnTo>
                  <a:pt x="36177" y="495101"/>
                </a:lnTo>
                <a:lnTo>
                  <a:pt x="9127" y="249415"/>
                </a:lnTo>
                <a:lnTo>
                  <a:pt x="0" y="0"/>
                </a:lnTo>
                <a:lnTo>
                  <a:pt x="16177" y="281480"/>
                </a:lnTo>
                <a:lnTo>
                  <a:pt x="63922" y="557142"/>
                </a:lnTo>
                <a:lnTo>
                  <a:pt x="142059" y="826209"/>
                </a:lnTo>
                <a:lnTo>
                  <a:pt x="249412" y="1087906"/>
                </a:lnTo>
                <a:lnTo>
                  <a:pt x="384805" y="1341456"/>
                </a:lnTo>
                <a:lnTo>
                  <a:pt x="547060" y="1586085"/>
                </a:lnTo>
                <a:lnTo>
                  <a:pt x="735001" y="1821015"/>
                </a:lnTo>
                <a:lnTo>
                  <a:pt x="947452" y="2045472"/>
                </a:lnTo>
                <a:lnTo>
                  <a:pt x="1183237" y="2258679"/>
                </a:lnTo>
                <a:lnTo>
                  <a:pt x="1441178" y="2459860"/>
                </a:lnTo>
                <a:lnTo>
                  <a:pt x="1720099" y="2648239"/>
                </a:lnTo>
                <a:lnTo>
                  <a:pt x="2018824" y="2823041"/>
                </a:lnTo>
                <a:lnTo>
                  <a:pt x="2336177" y="2983490"/>
                </a:lnTo>
                <a:lnTo>
                  <a:pt x="2670980" y="3128809"/>
                </a:lnTo>
                <a:lnTo>
                  <a:pt x="3022058" y="3258223"/>
                </a:lnTo>
                <a:lnTo>
                  <a:pt x="3388233" y="3370956"/>
                </a:lnTo>
                <a:lnTo>
                  <a:pt x="3628644" y="3428999"/>
                </a:lnTo>
                <a:close/>
              </a:path>
            </a:pathLst>
          </a:custGeom>
          <a:solidFill>
            <a:srgbClr val="00B0F0"/>
          </a:solidFill>
        </p:spPr>
        <p:txBody>
          <a:bodyPr wrap="square" lIns="0" tIns="0" rIns="0" bIns="0" rtlCol="0">
            <a:noAutofit/>
          </a:bodyPr>
          <a:lstStyle/>
          <a:p>
            <a:endParaRPr dirty="0"/>
          </a:p>
        </p:txBody>
      </p:sp>
      <p:pic>
        <p:nvPicPr>
          <p:cNvPr id="13" name="Image"/>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2269236"/>
            <a:ext cx="444258" cy="1344930"/>
          </a:xfrm>
          <a:prstGeom prst="rect">
            <a:avLst/>
          </a:prstGeom>
        </p:spPr>
      </p:pic>
      <p:pic>
        <p:nvPicPr>
          <p:cNvPr id="14" name="Image"/>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20" y="1066800"/>
            <a:ext cx="489204" cy="1345692"/>
          </a:xfrm>
          <a:prstGeom prst="rect">
            <a:avLst/>
          </a:prstGeom>
        </p:spPr>
      </p:pic>
      <p:sp>
        <p:nvSpPr>
          <p:cNvPr id="32" name="object 9"/>
          <p:cNvSpPr/>
          <p:nvPr/>
        </p:nvSpPr>
        <p:spPr>
          <a:xfrm>
            <a:off x="0" y="1086612"/>
            <a:ext cx="400812" cy="1255776"/>
          </a:xfrm>
          <a:custGeom>
            <a:avLst/>
            <a:gdLst/>
            <a:ahLst/>
            <a:cxnLst/>
            <a:rect l="l" t="t" r="r" b="b"/>
            <a:pathLst>
              <a:path w="400812" h="1255776">
                <a:moveTo>
                  <a:pt x="0" y="1255776"/>
                </a:moveTo>
                <a:lnTo>
                  <a:pt x="400812" y="1255776"/>
                </a:lnTo>
                <a:lnTo>
                  <a:pt x="400812" y="0"/>
                </a:lnTo>
                <a:lnTo>
                  <a:pt x="0" y="0"/>
                </a:lnTo>
                <a:close/>
              </a:path>
            </a:pathLst>
          </a:custGeom>
          <a:solidFill>
            <a:srgbClr val="FFC000"/>
          </a:solidFill>
        </p:spPr>
        <p:txBody>
          <a:bodyPr wrap="square" lIns="0" tIns="0" rIns="0" bIns="0" rtlCol="0">
            <a:noAutofit/>
          </a:bodyPr>
          <a:lstStyle/>
          <a:p>
            <a:endParaRPr dirty="0"/>
          </a:p>
        </p:txBody>
      </p:sp>
      <p:pic>
        <p:nvPicPr>
          <p:cNvPr id="15" name="Image"/>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6156954"/>
            <a:ext cx="444258" cy="698754"/>
          </a:xfrm>
          <a:prstGeom prst="rect">
            <a:avLst/>
          </a:prstGeom>
        </p:spPr>
      </p:pic>
      <p:pic>
        <p:nvPicPr>
          <p:cNvPr id="16" name="Image"/>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720" y="3409188"/>
            <a:ext cx="489204" cy="2891028"/>
          </a:xfrm>
          <a:prstGeom prst="rect">
            <a:avLst/>
          </a:prstGeom>
        </p:spPr>
      </p:pic>
      <p:sp>
        <p:nvSpPr>
          <p:cNvPr id="33" name="object 10"/>
          <p:cNvSpPr/>
          <p:nvPr/>
        </p:nvSpPr>
        <p:spPr>
          <a:xfrm>
            <a:off x="0" y="3429000"/>
            <a:ext cx="400812" cy="2801112"/>
          </a:xfrm>
          <a:custGeom>
            <a:avLst/>
            <a:gdLst/>
            <a:ahLst/>
            <a:cxnLst/>
            <a:rect l="l" t="t" r="r" b="b"/>
            <a:pathLst>
              <a:path w="400812" h="2801112">
                <a:moveTo>
                  <a:pt x="0" y="2801112"/>
                </a:moveTo>
                <a:lnTo>
                  <a:pt x="400812" y="2801112"/>
                </a:lnTo>
                <a:lnTo>
                  <a:pt x="400812" y="0"/>
                </a:lnTo>
                <a:lnTo>
                  <a:pt x="0" y="0"/>
                </a:lnTo>
                <a:close/>
              </a:path>
            </a:pathLst>
          </a:custGeom>
          <a:solidFill>
            <a:srgbClr val="00B0F0"/>
          </a:solidFill>
        </p:spPr>
        <p:txBody>
          <a:bodyPr wrap="square" lIns="0" tIns="0" rIns="0" bIns="0" rtlCol="0">
            <a:noAutofit/>
          </a:bodyPr>
          <a:lstStyle/>
          <a:p>
            <a:endParaRPr dirty="0"/>
          </a:p>
        </p:txBody>
      </p:sp>
      <p:pic>
        <p:nvPicPr>
          <p:cNvPr id="17" name="Image"/>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600188" y="1786128"/>
            <a:ext cx="3284220" cy="3285744"/>
          </a:xfrm>
          <a:prstGeom prst="rect">
            <a:avLst/>
          </a:prstGeom>
        </p:spPr>
      </p:pic>
      <p:sp>
        <p:nvSpPr>
          <p:cNvPr id="34" name="text 1"/>
          <p:cNvSpPr txBox="1"/>
          <p:nvPr/>
        </p:nvSpPr>
        <p:spPr>
          <a:xfrm>
            <a:off x="225498" y="172211"/>
            <a:ext cx="6286428" cy="1661993"/>
          </a:xfrm>
          <a:prstGeom prst="rect">
            <a:avLst/>
          </a:prstGeom>
        </p:spPr>
        <p:txBody>
          <a:bodyPr vert="horz" wrap="square" lIns="0" tIns="0" rIns="0" bIns="0" rtlCol="0">
            <a:spAutoFit/>
          </a:bodyPr>
          <a:lstStyle/>
          <a:p>
            <a:pPr algn="ctr"/>
            <a:r>
              <a:rPr lang="tr-TR" sz="3600" b="1" spc="10" dirty="0">
                <a:solidFill>
                  <a:srgbClr val="C00000"/>
                </a:solidFill>
                <a:cs typeface="Calibri"/>
              </a:rPr>
              <a:t>Kırşehir Ahi Evran Üniversitesi</a:t>
            </a:r>
          </a:p>
          <a:p>
            <a:pPr algn="ctr"/>
            <a:r>
              <a:rPr lang="tr-TR" sz="3600" b="1" spc="10" dirty="0">
                <a:solidFill>
                  <a:srgbClr val="C00000"/>
                </a:solidFill>
                <a:cs typeface="Calibri"/>
              </a:rPr>
              <a:t>Kariyer Planlama Uygulama ve Araştırma Merkezi</a:t>
            </a:r>
            <a:endParaRPr sz="3600" dirty="0">
              <a:solidFill>
                <a:srgbClr val="C00000"/>
              </a:solidFill>
              <a:latin typeface="Calibri"/>
              <a:cs typeface="Calibri"/>
            </a:endParaRPr>
          </a:p>
        </p:txBody>
      </p:sp>
      <p:pic>
        <p:nvPicPr>
          <p:cNvPr id="22" name="Resim 21">
            <a:extLst>
              <a:ext uri="{FF2B5EF4-FFF2-40B4-BE49-F238E27FC236}">
                <a16:creationId xmlns:a16="http://schemas.microsoft.com/office/drawing/2014/main" id="{A519F33B-E043-D635-E20B-6EC3B37FBC91}"/>
              </a:ext>
            </a:extLst>
          </p:cNvPr>
          <p:cNvPicPr>
            <a:picLocks noChangeAspect="1"/>
          </p:cNvPicPr>
          <p:nvPr/>
        </p:nvPicPr>
        <p:blipFill>
          <a:blip r:embed="rId19"/>
          <a:stretch>
            <a:fillRect/>
          </a:stretch>
        </p:blipFill>
        <p:spPr>
          <a:xfrm>
            <a:off x="448056" y="3468624"/>
            <a:ext cx="7476744" cy="283006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08E32-FA72-8BD8-6E87-D8DD5D954697}"/>
            </a:ext>
          </a:extLst>
        </p:cNvPr>
        <p:cNvGrpSpPr/>
        <p:nvPr/>
      </p:nvGrpSpPr>
      <p:grpSpPr>
        <a:xfrm>
          <a:off x="0" y="0"/>
          <a:ext cx="0" cy="0"/>
          <a:chOff x="0" y="0"/>
          <a:chExt cx="0" cy="0"/>
        </a:xfrm>
      </p:grpSpPr>
      <p:pic>
        <p:nvPicPr>
          <p:cNvPr id="30" name="Image">
            <a:extLst>
              <a:ext uri="{FF2B5EF4-FFF2-40B4-BE49-F238E27FC236}">
                <a16:creationId xmlns:a16="http://schemas.microsoft.com/office/drawing/2014/main" id="{14D1B49F-E2CD-7677-40AA-C2CEF941E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0" y="76582"/>
            <a:ext cx="12192000" cy="6857618"/>
          </a:xfrm>
          <a:prstGeom prst="rect">
            <a:avLst/>
          </a:prstGeom>
        </p:spPr>
      </p:pic>
      <p:sp>
        <p:nvSpPr>
          <p:cNvPr id="2" name="text 1">
            <a:extLst>
              <a:ext uri="{FF2B5EF4-FFF2-40B4-BE49-F238E27FC236}">
                <a16:creationId xmlns:a16="http://schemas.microsoft.com/office/drawing/2014/main" id="{7E90DC91-055D-F089-5761-28B384FC84E4}"/>
              </a:ext>
            </a:extLst>
          </p:cNvPr>
          <p:cNvSpPr txBox="1"/>
          <p:nvPr/>
        </p:nvSpPr>
        <p:spPr>
          <a:xfrm>
            <a:off x="381000" y="381000"/>
            <a:ext cx="11811000" cy="1431161"/>
          </a:xfrm>
          <a:prstGeom prst="rect">
            <a:avLst/>
          </a:prstGeom>
        </p:spPr>
        <p:txBody>
          <a:bodyPr vert="horz" wrap="square" lIns="0" tIns="0" rIns="0" bIns="0" rtlCol="0">
            <a:spAutoFit/>
          </a:bodyPr>
          <a:lstStyle/>
          <a:p>
            <a:pPr algn="ctr"/>
            <a:r>
              <a:rPr lang="tr-TR" sz="3200" b="1" spc="10" dirty="0">
                <a:solidFill>
                  <a:srgbClr val="203864"/>
                </a:solidFill>
                <a:latin typeface="Times New Roman" panose="02020603050405020304" pitchFamily="18" charset="0"/>
                <a:cs typeface="Times New Roman" panose="02020603050405020304" pitchFamily="18" charset="0"/>
              </a:rPr>
              <a:t>Kariyer Planlama Uygulama ve Araştırma Merkezi </a:t>
            </a:r>
          </a:p>
          <a:p>
            <a:pPr algn="ctr"/>
            <a:r>
              <a:rPr lang="tr-TR" sz="3200" b="1" spc="10" dirty="0">
                <a:solidFill>
                  <a:srgbClr val="203864"/>
                </a:solidFill>
                <a:latin typeface="Times New Roman" panose="02020603050405020304" pitchFamily="18" charset="0"/>
                <a:cs typeface="Times New Roman" panose="02020603050405020304" pitchFamily="18" charset="0"/>
              </a:rPr>
              <a:t>İyi Uygulama Örnekleri </a:t>
            </a:r>
          </a:p>
          <a:p>
            <a:pPr marL="0">
              <a:lnSpc>
                <a:spcPct val="100000"/>
              </a:lnSpc>
            </a:pPr>
            <a:endParaRPr sz="2900" dirty="0">
              <a:latin typeface="Calibri"/>
              <a:cs typeface="Calibri"/>
            </a:endParaRPr>
          </a:p>
        </p:txBody>
      </p:sp>
      <p:sp>
        <p:nvSpPr>
          <p:cNvPr id="12" name="text 1">
            <a:extLst>
              <a:ext uri="{FF2B5EF4-FFF2-40B4-BE49-F238E27FC236}">
                <a16:creationId xmlns:a16="http://schemas.microsoft.com/office/drawing/2014/main" id="{734644A5-A6B9-2426-5243-DC0B6A22AA26}"/>
              </a:ext>
            </a:extLst>
          </p:cNvPr>
          <p:cNvSpPr txBox="1"/>
          <p:nvPr/>
        </p:nvSpPr>
        <p:spPr>
          <a:xfrm>
            <a:off x="1836420" y="1955037"/>
            <a:ext cx="6012180" cy="695575"/>
          </a:xfrm>
          <a:prstGeom prst="rect">
            <a:avLst/>
          </a:prstGeom>
        </p:spPr>
        <p:txBody>
          <a:bodyPr vert="horz" wrap="square" lIns="0" tIns="0" rIns="0" bIns="0" rtlCol="0">
            <a:spAutoFit/>
          </a:bodyPr>
          <a:lstStyle/>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p:txBody>
      </p:sp>
      <p:sp>
        <p:nvSpPr>
          <p:cNvPr id="3" name="Dikdörtgen 2">
            <a:extLst>
              <a:ext uri="{FF2B5EF4-FFF2-40B4-BE49-F238E27FC236}">
                <a16:creationId xmlns:a16="http://schemas.microsoft.com/office/drawing/2014/main" id="{FAF22380-FA0A-0899-A7E0-0087DF4A6966}"/>
              </a:ext>
            </a:extLst>
          </p:cNvPr>
          <p:cNvSpPr/>
          <p:nvPr/>
        </p:nvSpPr>
        <p:spPr>
          <a:xfrm>
            <a:off x="1752600" y="1722545"/>
            <a:ext cx="10058400" cy="1938992"/>
          </a:xfrm>
          <a:prstGeom prst="rect">
            <a:avLst/>
          </a:prstGeom>
        </p:spPr>
        <p:txBody>
          <a:bodyPr wrap="square">
            <a:spAutoFit/>
          </a:bodyPr>
          <a:lstStyle/>
          <a:p>
            <a:pPr algn="ctr"/>
            <a:r>
              <a:rPr lang="tr-TR" sz="2400" dirty="0">
                <a:latin typeface="Times New Roman" panose="02020603050405020304" pitchFamily="18" charset="0"/>
                <a:cs typeface="Times New Roman" panose="02020603050405020304" pitchFamily="18" charset="0"/>
              </a:rPr>
              <a:t>	İŞKUR İş ve Meslek Danışmanlarımız ile gerçekleştirdiğimiz,</a:t>
            </a:r>
          </a:p>
          <a:p>
            <a:pPr algn="ctr"/>
            <a:r>
              <a:rPr lang="tr-TR" sz="2400" dirty="0">
                <a:latin typeface="Times New Roman" panose="02020603050405020304" pitchFamily="18" charset="0"/>
                <a:cs typeface="Times New Roman" panose="02020603050405020304" pitchFamily="18" charset="0"/>
              </a:rPr>
              <a:t>Mülakat Teknikleri, </a:t>
            </a:r>
          </a:p>
          <a:p>
            <a:pPr algn="ctr"/>
            <a:r>
              <a:rPr lang="tr-TR" sz="2400" dirty="0">
                <a:latin typeface="Times New Roman" panose="02020603050405020304" pitchFamily="18" charset="0"/>
                <a:cs typeface="Times New Roman" panose="02020603050405020304" pitchFamily="18" charset="0"/>
              </a:rPr>
              <a:t>CV Hazırlama, </a:t>
            </a:r>
          </a:p>
          <a:p>
            <a:pPr algn="ctr"/>
            <a:r>
              <a:rPr lang="tr-TR" sz="2400" dirty="0">
                <a:latin typeface="Times New Roman" panose="02020603050405020304" pitchFamily="18" charset="0"/>
                <a:cs typeface="Times New Roman" panose="02020603050405020304" pitchFamily="18" charset="0"/>
              </a:rPr>
              <a:t>Etkili İletişim Becerileri Eğitimleri </a:t>
            </a:r>
          </a:p>
          <a:p>
            <a:pPr algn="just"/>
            <a:endParaRPr lang="tr-TR" sz="2400" dirty="0">
              <a:latin typeface="Times New Roman" panose="02020603050405020304" pitchFamily="18" charset="0"/>
              <a:cs typeface="Times New Roman" panose="02020603050405020304" pitchFamily="18" charset="0"/>
            </a:endParaRPr>
          </a:p>
        </p:txBody>
      </p:sp>
      <p:pic>
        <p:nvPicPr>
          <p:cNvPr id="6" name="Resim 5" descr="iç mekan, giyim, kişi, şahıs, mobilya içeren bir resim&#10;&#10;Yapay zeka tarafından oluşturulmuş içerik yanlış olabilir.">
            <a:extLst>
              <a:ext uri="{FF2B5EF4-FFF2-40B4-BE49-F238E27FC236}">
                <a16:creationId xmlns:a16="http://schemas.microsoft.com/office/drawing/2014/main" id="{F68DD318-01CE-39EE-760D-5674B0A15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3361979"/>
            <a:ext cx="5334000" cy="328220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250271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053B9-5960-01A9-3040-FE3B600BF326}"/>
            </a:ext>
          </a:extLst>
        </p:cNvPr>
        <p:cNvGrpSpPr/>
        <p:nvPr/>
      </p:nvGrpSpPr>
      <p:grpSpPr>
        <a:xfrm>
          <a:off x="0" y="0"/>
          <a:ext cx="0" cy="0"/>
          <a:chOff x="0" y="0"/>
          <a:chExt cx="0" cy="0"/>
        </a:xfrm>
      </p:grpSpPr>
      <p:pic>
        <p:nvPicPr>
          <p:cNvPr id="30" name="Image">
            <a:extLst>
              <a:ext uri="{FF2B5EF4-FFF2-40B4-BE49-F238E27FC236}">
                <a16:creationId xmlns:a16="http://schemas.microsoft.com/office/drawing/2014/main" id="{5BD88F9E-F844-44CF-9851-553BBC4FE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2"/>
            <a:ext cx="12192000" cy="6857618"/>
          </a:xfrm>
          <a:prstGeom prst="rect">
            <a:avLst/>
          </a:prstGeom>
        </p:spPr>
      </p:pic>
      <p:sp>
        <p:nvSpPr>
          <p:cNvPr id="2" name="text 1">
            <a:extLst>
              <a:ext uri="{FF2B5EF4-FFF2-40B4-BE49-F238E27FC236}">
                <a16:creationId xmlns:a16="http://schemas.microsoft.com/office/drawing/2014/main" id="{2CB3A6BE-7D51-C6A1-FD05-8AF6864C0277}"/>
              </a:ext>
            </a:extLst>
          </p:cNvPr>
          <p:cNvSpPr txBox="1"/>
          <p:nvPr/>
        </p:nvSpPr>
        <p:spPr>
          <a:xfrm>
            <a:off x="609600" y="381000"/>
            <a:ext cx="11582399" cy="984885"/>
          </a:xfrm>
          <a:prstGeom prst="rect">
            <a:avLst/>
          </a:prstGeom>
        </p:spPr>
        <p:txBody>
          <a:bodyPr vert="horz" wrap="square" lIns="0" tIns="0" rIns="0" bIns="0" rtlCol="0">
            <a:spAutoFit/>
          </a:bodyPr>
          <a:lstStyle/>
          <a:p>
            <a:pPr algn="ctr"/>
            <a:r>
              <a:rPr lang="tr-TR" sz="3200" b="1" spc="10" dirty="0">
                <a:solidFill>
                  <a:srgbClr val="203864"/>
                </a:solidFill>
                <a:latin typeface="Times New Roman" panose="02020603050405020304" pitchFamily="18" charset="0"/>
                <a:cs typeface="Times New Roman" panose="02020603050405020304" pitchFamily="18" charset="0"/>
              </a:rPr>
              <a:t>Kariyer Planlama Uygulama ve Araştırma Merkezi </a:t>
            </a:r>
          </a:p>
          <a:p>
            <a:pPr algn="ctr"/>
            <a:r>
              <a:rPr lang="tr-TR" sz="3200" b="1" spc="10" dirty="0">
                <a:solidFill>
                  <a:srgbClr val="203864"/>
                </a:solidFill>
                <a:latin typeface="Times New Roman" panose="02020603050405020304" pitchFamily="18" charset="0"/>
                <a:cs typeface="Times New Roman" panose="02020603050405020304" pitchFamily="18" charset="0"/>
              </a:rPr>
              <a:t>İyi Uygulama Örnekleri </a:t>
            </a:r>
          </a:p>
        </p:txBody>
      </p:sp>
      <p:sp>
        <p:nvSpPr>
          <p:cNvPr id="12" name="text 1">
            <a:extLst>
              <a:ext uri="{FF2B5EF4-FFF2-40B4-BE49-F238E27FC236}">
                <a16:creationId xmlns:a16="http://schemas.microsoft.com/office/drawing/2014/main" id="{5FBFBE0E-2A5B-FC59-4F90-7883FBB804A1}"/>
              </a:ext>
            </a:extLst>
          </p:cNvPr>
          <p:cNvSpPr txBox="1"/>
          <p:nvPr/>
        </p:nvSpPr>
        <p:spPr>
          <a:xfrm>
            <a:off x="1836420" y="1955037"/>
            <a:ext cx="6012180" cy="695575"/>
          </a:xfrm>
          <a:prstGeom prst="rect">
            <a:avLst/>
          </a:prstGeom>
        </p:spPr>
        <p:txBody>
          <a:bodyPr vert="horz" wrap="square" lIns="0" tIns="0" rIns="0" bIns="0" rtlCol="0">
            <a:spAutoFit/>
          </a:bodyPr>
          <a:lstStyle/>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p:txBody>
      </p:sp>
      <p:sp>
        <p:nvSpPr>
          <p:cNvPr id="3" name="Dikdörtgen 2">
            <a:extLst>
              <a:ext uri="{FF2B5EF4-FFF2-40B4-BE49-F238E27FC236}">
                <a16:creationId xmlns:a16="http://schemas.microsoft.com/office/drawing/2014/main" id="{A83E6992-FD7E-3745-8594-6C45D7BFDABC}"/>
              </a:ext>
            </a:extLst>
          </p:cNvPr>
          <p:cNvSpPr/>
          <p:nvPr/>
        </p:nvSpPr>
        <p:spPr>
          <a:xfrm>
            <a:off x="1870198" y="1676400"/>
            <a:ext cx="9940802" cy="1569660"/>
          </a:xfrm>
          <a:prstGeom prst="rect">
            <a:avLst/>
          </a:prstGeom>
        </p:spPr>
        <p:txBody>
          <a:bodyPr wrap="square">
            <a:spAutoFit/>
          </a:bodyPr>
          <a:lstStyle/>
          <a:p>
            <a:pPr algn="ctr"/>
            <a:r>
              <a:rPr lang="tr-TR" sz="2400" dirty="0">
                <a:latin typeface="Times New Roman" panose="02020603050405020304" pitchFamily="18" charset="0"/>
                <a:cs typeface="Times New Roman" panose="02020603050405020304" pitchFamily="18" charset="0"/>
              </a:rPr>
              <a:t>	İŞKUR İş ve Meslek Danışmanlarımız ile gerçekleştirdiğimiz,</a:t>
            </a:r>
          </a:p>
          <a:p>
            <a:pPr algn="ctr"/>
            <a:r>
              <a:rPr lang="tr-TR" sz="2400" dirty="0">
                <a:latin typeface="Times New Roman" panose="02020603050405020304" pitchFamily="18" charset="0"/>
                <a:cs typeface="Times New Roman" panose="02020603050405020304" pitchFamily="18" charset="0"/>
              </a:rPr>
              <a:t>Mülakat Teknikleri, </a:t>
            </a:r>
          </a:p>
          <a:p>
            <a:pPr algn="ctr"/>
            <a:r>
              <a:rPr lang="tr-TR" sz="2400" dirty="0">
                <a:latin typeface="Times New Roman" panose="02020603050405020304" pitchFamily="18" charset="0"/>
                <a:cs typeface="Times New Roman" panose="02020603050405020304" pitchFamily="18" charset="0"/>
              </a:rPr>
              <a:t>CV Hazırlama, </a:t>
            </a:r>
          </a:p>
          <a:p>
            <a:pPr algn="ctr"/>
            <a:r>
              <a:rPr lang="tr-TR" sz="2400" dirty="0">
                <a:latin typeface="Times New Roman" panose="02020603050405020304" pitchFamily="18" charset="0"/>
                <a:cs typeface="Times New Roman" panose="02020603050405020304" pitchFamily="18" charset="0"/>
              </a:rPr>
              <a:t>Etkili İletişim Becerileri Eğitimleri </a:t>
            </a:r>
          </a:p>
        </p:txBody>
      </p:sp>
      <p:pic>
        <p:nvPicPr>
          <p:cNvPr id="5" name="Resim 4" descr="iç mekan, mobilya, giyim, ofis binası içeren bir resim&#10;&#10;Yapay zeka tarafından oluşturulmuş içerik yanlış olabilir.">
            <a:extLst>
              <a:ext uri="{FF2B5EF4-FFF2-40B4-BE49-F238E27FC236}">
                <a16:creationId xmlns:a16="http://schemas.microsoft.com/office/drawing/2014/main" id="{5B59689D-ECAC-DBEA-1660-87DED086DF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7399" y="3364255"/>
            <a:ext cx="5486400" cy="33735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234421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9C8D6-7532-2D77-7094-144C644A46C5}"/>
            </a:ext>
          </a:extLst>
        </p:cNvPr>
        <p:cNvGrpSpPr/>
        <p:nvPr/>
      </p:nvGrpSpPr>
      <p:grpSpPr>
        <a:xfrm>
          <a:off x="0" y="0"/>
          <a:ext cx="0" cy="0"/>
          <a:chOff x="0" y="0"/>
          <a:chExt cx="0" cy="0"/>
        </a:xfrm>
      </p:grpSpPr>
      <p:pic>
        <p:nvPicPr>
          <p:cNvPr id="30" name="Image">
            <a:extLst>
              <a:ext uri="{FF2B5EF4-FFF2-40B4-BE49-F238E27FC236}">
                <a16:creationId xmlns:a16="http://schemas.microsoft.com/office/drawing/2014/main" id="{C34887A5-E592-E8E2-3F8E-99FB4583C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618"/>
          </a:xfrm>
          <a:prstGeom prst="rect">
            <a:avLst/>
          </a:prstGeom>
        </p:spPr>
      </p:pic>
      <p:sp>
        <p:nvSpPr>
          <p:cNvPr id="2" name="text 1">
            <a:extLst>
              <a:ext uri="{FF2B5EF4-FFF2-40B4-BE49-F238E27FC236}">
                <a16:creationId xmlns:a16="http://schemas.microsoft.com/office/drawing/2014/main" id="{D173936D-E8EA-97C9-6214-03CE813BFDC6}"/>
              </a:ext>
            </a:extLst>
          </p:cNvPr>
          <p:cNvSpPr txBox="1"/>
          <p:nvPr/>
        </p:nvSpPr>
        <p:spPr>
          <a:xfrm>
            <a:off x="685800" y="381001"/>
            <a:ext cx="11506200" cy="984885"/>
          </a:xfrm>
          <a:prstGeom prst="rect">
            <a:avLst/>
          </a:prstGeom>
        </p:spPr>
        <p:txBody>
          <a:bodyPr vert="horz" wrap="square" lIns="0" tIns="0" rIns="0" bIns="0" rtlCol="0">
            <a:spAutoFit/>
          </a:bodyPr>
          <a:lstStyle/>
          <a:p>
            <a:pPr algn="ctr"/>
            <a:r>
              <a:rPr lang="tr-TR" sz="3200" b="1" spc="10" dirty="0">
                <a:solidFill>
                  <a:srgbClr val="203864"/>
                </a:solidFill>
                <a:latin typeface="Times New Roman" panose="02020603050405020304" pitchFamily="18" charset="0"/>
                <a:cs typeface="Times New Roman" panose="02020603050405020304" pitchFamily="18" charset="0"/>
              </a:rPr>
              <a:t>Kariyer Planlama Uygulama ve Araştırma Merkezi </a:t>
            </a:r>
          </a:p>
          <a:p>
            <a:pPr algn="ctr"/>
            <a:r>
              <a:rPr lang="tr-TR" sz="3200" b="1" spc="10" dirty="0">
                <a:solidFill>
                  <a:srgbClr val="203864"/>
                </a:solidFill>
                <a:latin typeface="Times New Roman" panose="02020603050405020304" pitchFamily="18" charset="0"/>
                <a:cs typeface="Times New Roman" panose="02020603050405020304" pitchFamily="18" charset="0"/>
              </a:rPr>
              <a:t>İyi Uygulama Örnekleri </a:t>
            </a:r>
          </a:p>
        </p:txBody>
      </p:sp>
      <p:sp>
        <p:nvSpPr>
          <p:cNvPr id="12" name="text 1">
            <a:extLst>
              <a:ext uri="{FF2B5EF4-FFF2-40B4-BE49-F238E27FC236}">
                <a16:creationId xmlns:a16="http://schemas.microsoft.com/office/drawing/2014/main" id="{15DE6256-AA5C-4D31-7470-3E80F3E1B95A}"/>
              </a:ext>
            </a:extLst>
          </p:cNvPr>
          <p:cNvSpPr txBox="1"/>
          <p:nvPr/>
        </p:nvSpPr>
        <p:spPr>
          <a:xfrm>
            <a:off x="1836420" y="1955037"/>
            <a:ext cx="6012180" cy="695575"/>
          </a:xfrm>
          <a:prstGeom prst="rect">
            <a:avLst/>
          </a:prstGeom>
        </p:spPr>
        <p:txBody>
          <a:bodyPr vert="horz" wrap="square" lIns="0" tIns="0" rIns="0" bIns="0" rtlCol="0">
            <a:spAutoFit/>
          </a:bodyPr>
          <a:lstStyle/>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p:txBody>
      </p:sp>
      <p:sp>
        <p:nvSpPr>
          <p:cNvPr id="3" name="Dikdörtgen 2">
            <a:extLst>
              <a:ext uri="{FF2B5EF4-FFF2-40B4-BE49-F238E27FC236}">
                <a16:creationId xmlns:a16="http://schemas.microsoft.com/office/drawing/2014/main" id="{2A4C9161-880F-0A93-370F-A0ED580A33DD}"/>
              </a:ext>
            </a:extLst>
          </p:cNvPr>
          <p:cNvSpPr/>
          <p:nvPr/>
        </p:nvSpPr>
        <p:spPr>
          <a:xfrm>
            <a:off x="1870198" y="1456831"/>
            <a:ext cx="10321802" cy="2308324"/>
          </a:xfrm>
          <a:prstGeom prst="rect">
            <a:avLst/>
          </a:prstGeom>
        </p:spPr>
        <p:txBody>
          <a:bodyPr wrap="square">
            <a:spAutoFit/>
          </a:bodyPr>
          <a:lstStyle/>
          <a:p>
            <a:pPr algn="ctr"/>
            <a:r>
              <a:rPr lang="tr-TR" sz="2400" dirty="0">
                <a:latin typeface="Times New Roman" panose="02020603050405020304" pitchFamily="18" charset="0"/>
                <a:cs typeface="Times New Roman" panose="02020603050405020304" pitchFamily="18" charset="0"/>
              </a:rPr>
              <a:t>	İŞKUR İş ve Meslek Danışmanlarımız ile gerçekleştirdiğimiz,</a:t>
            </a:r>
          </a:p>
          <a:p>
            <a:pPr algn="ctr"/>
            <a:r>
              <a:rPr lang="tr-TR" sz="2400" dirty="0">
                <a:latin typeface="Times New Roman" panose="02020603050405020304" pitchFamily="18" charset="0"/>
                <a:cs typeface="Times New Roman" panose="02020603050405020304" pitchFamily="18" charset="0"/>
              </a:rPr>
              <a:t>Mülakat Teknikleri, </a:t>
            </a:r>
          </a:p>
          <a:p>
            <a:pPr algn="ctr"/>
            <a:r>
              <a:rPr lang="tr-TR" sz="2400" dirty="0">
                <a:latin typeface="Times New Roman" panose="02020603050405020304" pitchFamily="18" charset="0"/>
                <a:cs typeface="Times New Roman" panose="02020603050405020304" pitchFamily="18" charset="0"/>
              </a:rPr>
              <a:t>CV Hazırlama, </a:t>
            </a:r>
          </a:p>
          <a:p>
            <a:pPr algn="ctr"/>
            <a:r>
              <a:rPr lang="tr-TR" sz="2400" dirty="0">
                <a:latin typeface="Times New Roman" panose="02020603050405020304" pitchFamily="18" charset="0"/>
                <a:cs typeface="Times New Roman" panose="02020603050405020304" pitchFamily="18" charset="0"/>
              </a:rPr>
              <a:t>Etkili İletişim Becerileri Eğitimleri </a:t>
            </a:r>
          </a:p>
          <a:p>
            <a:pPr algn="just"/>
            <a:r>
              <a:rPr lang="tr-TR" sz="2400" dirty="0"/>
              <a:t> </a:t>
            </a:r>
          </a:p>
          <a:p>
            <a:pPr algn="just"/>
            <a:endParaRPr lang="tr-TR" sz="2400" dirty="0"/>
          </a:p>
        </p:txBody>
      </p:sp>
      <p:pic>
        <p:nvPicPr>
          <p:cNvPr id="6" name="Resim 5" descr="giyim, kişi, şahıs, iç mekan, adam, insan içeren bir resim&#10;&#10;Yapay zeka tarafından oluşturulmuş içerik yanlış olabilir.">
            <a:extLst>
              <a:ext uri="{FF2B5EF4-FFF2-40B4-BE49-F238E27FC236}">
                <a16:creationId xmlns:a16="http://schemas.microsoft.com/office/drawing/2014/main" id="{5CDD77F9-80A9-5D6F-AFBF-1D6D9F079A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0299" y="3148818"/>
            <a:ext cx="5181600" cy="34289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515706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55937-2E4F-B3CC-6BF8-CEDF857CF8C1}"/>
            </a:ext>
          </a:extLst>
        </p:cNvPr>
        <p:cNvGrpSpPr/>
        <p:nvPr/>
      </p:nvGrpSpPr>
      <p:grpSpPr>
        <a:xfrm>
          <a:off x="0" y="0"/>
          <a:ext cx="0" cy="0"/>
          <a:chOff x="0" y="0"/>
          <a:chExt cx="0" cy="0"/>
        </a:xfrm>
      </p:grpSpPr>
      <p:pic>
        <p:nvPicPr>
          <p:cNvPr id="30" name="Image">
            <a:extLst>
              <a:ext uri="{FF2B5EF4-FFF2-40B4-BE49-F238E27FC236}">
                <a16:creationId xmlns:a16="http://schemas.microsoft.com/office/drawing/2014/main" id="{20A5D9A9-5050-F64A-41C1-E5D17A8BD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 y="382"/>
            <a:ext cx="12192000" cy="6857618"/>
          </a:xfrm>
          <a:prstGeom prst="rect">
            <a:avLst/>
          </a:prstGeom>
        </p:spPr>
      </p:pic>
      <p:sp>
        <p:nvSpPr>
          <p:cNvPr id="2" name="text 1">
            <a:extLst>
              <a:ext uri="{FF2B5EF4-FFF2-40B4-BE49-F238E27FC236}">
                <a16:creationId xmlns:a16="http://schemas.microsoft.com/office/drawing/2014/main" id="{ED8046B0-6776-0A52-B190-B2998D609E61}"/>
              </a:ext>
            </a:extLst>
          </p:cNvPr>
          <p:cNvSpPr txBox="1"/>
          <p:nvPr/>
        </p:nvSpPr>
        <p:spPr>
          <a:xfrm>
            <a:off x="609600" y="381000"/>
            <a:ext cx="11577483" cy="984885"/>
          </a:xfrm>
          <a:prstGeom prst="rect">
            <a:avLst/>
          </a:prstGeom>
        </p:spPr>
        <p:txBody>
          <a:bodyPr vert="horz" wrap="square" lIns="0" tIns="0" rIns="0" bIns="0" rtlCol="0">
            <a:spAutoFit/>
          </a:bodyPr>
          <a:lstStyle/>
          <a:p>
            <a:pPr algn="ctr"/>
            <a:r>
              <a:rPr lang="tr-TR" sz="3200" b="1" spc="10" dirty="0">
                <a:solidFill>
                  <a:srgbClr val="203864"/>
                </a:solidFill>
                <a:latin typeface="Times New Roman" panose="02020603050405020304" pitchFamily="18" charset="0"/>
                <a:cs typeface="Times New Roman" panose="02020603050405020304" pitchFamily="18" charset="0"/>
              </a:rPr>
              <a:t>Kariyer Planlama Uygulama ve Araştırma Merkezi </a:t>
            </a:r>
          </a:p>
          <a:p>
            <a:pPr algn="ctr"/>
            <a:r>
              <a:rPr lang="tr-TR" sz="3200" b="1" spc="10" dirty="0">
                <a:solidFill>
                  <a:srgbClr val="203864"/>
                </a:solidFill>
                <a:latin typeface="Times New Roman" panose="02020603050405020304" pitchFamily="18" charset="0"/>
                <a:cs typeface="Times New Roman" panose="02020603050405020304" pitchFamily="18" charset="0"/>
              </a:rPr>
              <a:t>İyi Uygulama Örnekleri </a:t>
            </a:r>
          </a:p>
        </p:txBody>
      </p:sp>
      <p:sp>
        <p:nvSpPr>
          <p:cNvPr id="12" name="text 1">
            <a:extLst>
              <a:ext uri="{FF2B5EF4-FFF2-40B4-BE49-F238E27FC236}">
                <a16:creationId xmlns:a16="http://schemas.microsoft.com/office/drawing/2014/main" id="{029C74BB-A356-24A5-922C-7176C1A048BE}"/>
              </a:ext>
            </a:extLst>
          </p:cNvPr>
          <p:cNvSpPr txBox="1"/>
          <p:nvPr/>
        </p:nvSpPr>
        <p:spPr>
          <a:xfrm>
            <a:off x="1836420" y="1955037"/>
            <a:ext cx="6012180" cy="695575"/>
          </a:xfrm>
          <a:prstGeom prst="rect">
            <a:avLst/>
          </a:prstGeom>
        </p:spPr>
        <p:txBody>
          <a:bodyPr vert="horz" wrap="square" lIns="0" tIns="0" rIns="0" bIns="0" rtlCol="0">
            <a:spAutoFit/>
          </a:bodyPr>
          <a:lstStyle/>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p:txBody>
      </p:sp>
      <p:sp>
        <p:nvSpPr>
          <p:cNvPr id="3" name="Dikdörtgen 2">
            <a:extLst>
              <a:ext uri="{FF2B5EF4-FFF2-40B4-BE49-F238E27FC236}">
                <a16:creationId xmlns:a16="http://schemas.microsoft.com/office/drawing/2014/main" id="{DC33C856-9E7A-0306-EF46-BDCAF4D3EBCA}"/>
              </a:ext>
            </a:extLst>
          </p:cNvPr>
          <p:cNvSpPr/>
          <p:nvPr/>
        </p:nvSpPr>
        <p:spPr>
          <a:xfrm>
            <a:off x="1836420" y="1600200"/>
            <a:ext cx="9593580" cy="1569660"/>
          </a:xfrm>
          <a:prstGeom prst="rect">
            <a:avLst/>
          </a:prstGeom>
        </p:spPr>
        <p:txBody>
          <a:bodyPr wrap="square">
            <a:spAutoFit/>
          </a:bodyPr>
          <a:lstStyle/>
          <a:p>
            <a:pPr algn="just"/>
            <a:r>
              <a:rPr lang="tr-TR" sz="2400" dirty="0">
                <a:latin typeface="Times New Roman" panose="02020603050405020304" pitchFamily="18" charset="0"/>
                <a:cs typeface="Times New Roman" panose="02020603050405020304" pitchFamily="18" charset="0"/>
              </a:rPr>
              <a:t>	Üniversite öğrencilerimize yönelik merkezimizin tanıtımı, CBİKO, Yetenek Kapısı, Kariyer Kapısı, BTK Akademi ve kariyer planlamalarına yönelik eğitimler verilmiştir.</a:t>
            </a:r>
          </a:p>
          <a:p>
            <a:pPr algn="just"/>
            <a:endParaRPr lang="tr-TR" sz="2400" dirty="0">
              <a:latin typeface="Times New Roman" panose="02020603050405020304" pitchFamily="18" charset="0"/>
              <a:cs typeface="Times New Roman" panose="02020603050405020304" pitchFamily="18" charset="0"/>
            </a:endParaRPr>
          </a:p>
        </p:txBody>
      </p:sp>
      <p:sp>
        <p:nvSpPr>
          <p:cNvPr id="8" name="text 1">
            <a:extLst>
              <a:ext uri="{FF2B5EF4-FFF2-40B4-BE49-F238E27FC236}">
                <a16:creationId xmlns:a16="http://schemas.microsoft.com/office/drawing/2014/main" id="{06E47126-0D4B-E82F-AF89-C31F1D0E30BC}"/>
              </a:ext>
            </a:extLst>
          </p:cNvPr>
          <p:cNvSpPr txBox="1"/>
          <p:nvPr/>
        </p:nvSpPr>
        <p:spPr>
          <a:xfrm>
            <a:off x="2039112" y="1978392"/>
            <a:ext cx="65" cy="369332"/>
          </a:xfrm>
          <a:prstGeom prst="rect">
            <a:avLst/>
          </a:prstGeom>
        </p:spPr>
        <p:txBody>
          <a:bodyPr vert="horz" wrap="none" lIns="0" tIns="0" rIns="0" bIns="0" rtlCol="0">
            <a:spAutoFit/>
          </a:bodyPr>
          <a:lstStyle/>
          <a:p>
            <a:pPr marL="0">
              <a:lnSpc>
                <a:spcPct val="100000"/>
              </a:lnSpc>
            </a:pPr>
            <a:endParaRPr sz="2400" dirty="0">
              <a:latin typeface="Arial"/>
              <a:cs typeface="Arial"/>
            </a:endParaRPr>
          </a:p>
        </p:txBody>
      </p:sp>
      <p:pic>
        <p:nvPicPr>
          <p:cNvPr id="9" name="Resim 8" descr="iç mekan, giyim, kişi, şahıs, sandalye içeren bir resim&#10;&#10;Yapay zeka tarafından oluşturulmuş içerik yanlış olabilir.">
            <a:extLst>
              <a:ext uri="{FF2B5EF4-FFF2-40B4-BE49-F238E27FC236}">
                <a16:creationId xmlns:a16="http://schemas.microsoft.com/office/drawing/2014/main" id="{5A1EDB3B-C583-ECD8-7A1C-8433216413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0" y="3169860"/>
            <a:ext cx="4756109" cy="35185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740011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9A89C-44E4-FF1E-2ADE-81328920D033}"/>
            </a:ext>
          </a:extLst>
        </p:cNvPr>
        <p:cNvGrpSpPr/>
        <p:nvPr/>
      </p:nvGrpSpPr>
      <p:grpSpPr>
        <a:xfrm>
          <a:off x="0" y="0"/>
          <a:ext cx="0" cy="0"/>
          <a:chOff x="0" y="0"/>
          <a:chExt cx="0" cy="0"/>
        </a:xfrm>
      </p:grpSpPr>
      <p:pic>
        <p:nvPicPr>
          <p:cNvPr id="30" name="Image">
            <a:extLst>
              <a:ext uri="{FF2B5EF4-FFF2-40B4-BE49-F238E27FC236}">
                <a16:creationId xmlns:a16="http://schemas.microsoft.com/office/drawing/2014/main" id="{36A3812A-58D3-83F4-0D51-20348E6DA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 y="382"/>
            <a:ext cx="12192000" cy="6857618"/>
          </a:xfrm>
          <a:prstGeom prst="rect">
            <a:avLst/>
          </a:prstGeom>
        </p:spPr>
      </p:pic>
      <p:sp>
        <p:nvSpPr>
          <p:cNvPr id="2" name="text 1">
            <a:extLst>
              <a:ext uri="{FF2B5EF4-FFF2-40B4-BE49-F238E27FC236}">
                <a16:creationId xmlns:a16="http://schemas.microsoft.com/office/drawing/2014/main" id="{262ECBBA-09FB-4912-6C71-00F45B386115}"/>
              </a:ext>
            </a:extLst>
          </p:cNvPr>
          <p:cNvSpPr txBox="1"/>
          <p:nvPr/>
        </p:nvSpPr>
        <p:spPr>
          <a:xfrm>
            <a:off x="609600" y="381000"/>
            <a:ext cx="11577483" cy="984885"/>
          </a:xfrm>
          <a:prstGeom prst="rect">
            <a:avLst/>
          </a:prstGeom>
        </p:spPr>
        <p:txBody>
          <a:bodyPr vert="horz" wrap="square" lIns="0" tIns="0" rIns="0" bIns="0" rtlCol="0">
            <a:spAutoFit/>
          </a:bodyPr>
          <a:lstStyle/>
          <a:p>
            <a:pPr algn="ctr"/>
            <a:r>
              <a:rPr lang="tr-TR" sz="3200" b="1" spc="10" dirty="0">
                <a:solidFill>
                  <a:srgbClr val="203864"/>
                </a:solidFill>
                <a:latin typeface="Times New Roman" panose="02020603050405020304" pitchFamily="18" charset="0"/>
                <a:cs typeface="Times New Roman" panose="02020603050405020304" pitchFamily="18" charset="0"/>
              </a:rPr>
              <a:t>Kariyer Planlama Uygulama ve Araştırma Merkezi </a:t>
            </a:r>
          </a:p>
          <a:p>
            <a:pPr algn="ctr"/>
            <a:r>
              <a:rPr lang="tr-TR" sz="3200" b="1" spc="10" dirty="0">
                <a:solidFill>
                  <a:srgbClr val="203864"/>
                </a:solidFill>
                <a:latin typeface="Times New Roman" panose="02020603050405020304" pitchFamily="18" charset="0"/>
                <a:cs typeface="Times New Roman" panose="02020603050405020304" pitchFamily="18" charset="0"/>
              </a:rPr>
              <a:t>İyi Uygulama Örnekleri </a:t>
            </a:r>
          </a:p>
        </p:txBody>
      </p:sp>
      <p:sp>
        <p:nvSpPr>
          <p:cNvPr id="12" name="text 1">
            <a:extLst>
              <a:ext uri="{FF2B5EF4-FFF2-40B4-BE49-F238E27FC236}">
                <a16:creationId xmlns:a16="http://schemas.microsoft.com/office/drawing/2014/main" id="{882AE48B-B6CE-2928-D2D5-2F0E24D37EBD}"/>
              </a:ext>
            </a:extLst>
          </p:cNvPr>
          <p:cNvSpPr txBox="1"/>
          <p:nvPr/>
        </p:nvSpPr>
        <p:spPr>
          <a:xfrm>
            <a:off x="1836420" y="1955037"/>
            <a:ext cx="6012180" cy="695575"/>
          </a:xfrm>
          <a:prstGeom prst="rect">
            <a:avLst/>
          </a:prstGeom>
        </p:spPr>
        <p:txBody>
          <a:bodyPr vert="horz" wrap="square" lIns="0" tIns="0" rIns="0" bIns="0" rtlCol="0">
            <a:spAutoFit/>
          </a:bodyPr>
          <a:lstStyle/>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p:txBody>
      </p:sp>
      <p:sp>
        <p:nvSpPr>
          <p:cNvPr id="3" name="Dikdörtgen 2">
            <a:extLst>
              <a:ext uri="{FF2B5EF4-FFF2-40B4-BE49-F238E27FC236}">
                <a16:creationId xmlns:a16="http://schemas.microsoft.com/office/drawing/2014/main" id="{D232F287-1F4C-6679-1E10-39E162D2C5CE}"/>
              </a:ext>
            </a:extLst>
          </p:cNvPr>
          <p:cNvSpPr/>
          <p:nvPr/>
        </p:nvSpPr>
        <p:spPr>
          <a:xfrm>
            <a:off x="1836420" y="1600200"/>
            <a:ext cx="9593580" cy="1569660"/>
          </a:xfrm>
          <a:prstGeom prst="rect">
            <a:avLst/>
          </a:prstGeom>
        </p:spPr>
        <p:txBody>
          <a:bodyPr wrap="square">
            <a:spAutoFit/>
          </a:bodyPr>
          <a:lstStyle/>
          <a:p>
            <a:pPr algn="just"/>
            <a:r>
              <a:rPr lang="tr-TR" sz="2400" dirty="0">
                <a:latin typeface="Times New Roman" panose="02020603050405020304" pitchFamily="18" charset="0"/>
                <a:cs typeface="Times New Roman" panose="02020603050405020304" pitchFamily="18" charset="0"/>
              </a:rPr>
              <a:t>	Üniversite öğrencilerimize yönelik merkezimizin tanıtımı, CBİKO, Yetenek Kapısı, Kariyer Kapısı, BTK Akademi ve kariyer planlamalarına yönelik eğitimler verilmiştir.</a:t>
            </a:r>
          </a:p>
          <a:p>
            <a:pPr algn="just"/>
            <a:endParaRPr lang="tr-TR" sz="2400" dirty="0">
              <a:latin typeface="Times New Roman" panose="02020603050405020304" pitchFamily="18" charset="0"/>
              <a:cs typeface="Times New Roman" panose="02020603050405020304" pitchFamily="18" charset="0"/>
            </a:endParaRPr>
          </a:p>
        </p:txBody>
      </p:sp>
      <p:sp>
        <p:nvSpPr>
          <p:cNvPr id="8" name="text 1">
            <a:extLst>
              <a:ext uri="{FF2B5EF4-FFF2-40B4-BE49-F238E27FC236}">
                <a16:creationId xmlns:a16="http://schemas.microsoft.com/office/drawing/2014/main" id="{10FBE1CC-7FD0-EA6E-C4E2-5FD858F3EF7E}"/>
              </a:ext>
            </a:extLst>
          </p:cNvPr>
          <p:cNvSpPr txBox="1"/>
          <p:nvPr/>
        </p:nvSpPr>
        <p:spPr>
          <a:xfrm>
            <a:off x="2039112" y="1978392"/>
            <a:ext cx="65" cy="369332"/>
          </a:xfrm>
          <a:prstGeom prst="rect">
            <a:avLst/>
          </a:prstGeom>
        </p:spPr>
        <p:txBody>
          <a:bodyPr vert="horz" wrap="none" lIns="0" tIns="0" rIns="0" bIns="0" rtlCol="0">
            <a:spAutoFit/>
          </a:bodyPr>
          <a:lstStyle/>
          <a:p>
            <a:pPr marL="0">
              <a:lnSpc>
                <a:spcPct val="100000"/>
              </a:lnSpc>
            </a:pPr>
            <a:endParaRPr sz="2400" dirty="0">
              <a:latin typeface="Arial"/>
              <a:cs typeface="Arial"/>
            </a:endParaRPr>
          </a:p>
        </p:txBody>
      </p:sp>
      <p:pic>
        <p:nvPicPr>
          <p:cNvPr id="5" name="Resim 4" descr="iç mekan, ofis binası, sandalye, duvar içeren bir resim&#10;&#10;Yapay zeka tarafından oluşturulmuş içerik yanlış olabilir.">
            <a:extLst>
              <a:ext uri="{FF2B5EF4-FFF2-40B4-BE49-F238E27FC236}">
                <a16:creationId xmlns:a16="http://schemas.microsoft.com/office/drawing/2014/main" id="{14F15EAA-1595-C085-6A18-5EBBE6588D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1" y="3115670"/>
            <a:ext cx="4572000" cy="35727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65786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055C4-A161-BB67-CD61-6B9BE74AC69B}"/>
            </a:ext>
          </a:extLst>
        </p:cNvPr>
        <p:cNvGrpSpPr/>
        <p:nvPr/>
      </p:nvGrpSpPr>
      <p:grpSpPr>
        <a:xfrm>
          <a:off x="0" y="0"/>
          <a:ext cx="0" cy="0"/>
          <a:chOff x="0" y="0"/>
          <a:chExt cx="0" cy="0"/>
        </a:xfrm>
      </p:grpSpPr>
      <p:pic>
        <p:nvPicPr>
          <p:cNvPr id="30" name="Image">
            <a:extLst>
              <a:ext uri="{FF2B5EF4-FFF2-40B4-BE49-F238E27FC236}">
                <a16:creationId xmlns:a16="http://schemas.microsoft.com/office/drawing/2014/main" id="{EB8DBEA4-54B9-2831-8B11-E01BA0D7E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618"/>
          </a:xfrm>
          <a:prstGeom prst="rect">
            <a:avLst/>
          </a:prstGeom>
        </p:spPr>
      </p:pic>
      <p:sp>
        <p:nvSpPr>
          <p:cNvPr id="2" name="text 1">
            <a:extLst>
              <a:ext uri="{FF2B5EF4-FFF2-40B4-BE49-F238E27FC236}">
                <a16:creationId xmlns:a16="http://schemas.microsoft.com/office/drawing/2014/main" id="{8BE61A90-1846-B82D-4F73-5B4103FCBF72}"/>
              </a:ext>
            </a:extLst>
          </p:cNvPr>
          <p:cNvSpPr txBox="1"/>
          <p:nvPr/>
        </p:nvSpPr>
        <p:spPr>
          <a:xfrm>
            <a:off x="381000" y="304800"/>
            <a:ext cx="11811000" cy="861774"/>
          </a:xfrm>
          <a:prstGeom prst="rect">
            <a:avLst/>
          </a:prstGeom>
        </p:spPr>
        <p:txBody>
          <a:bodyPr vert="horz" wrap="square" lIns="0" tIns="0" rIns="0" bIns="0" rtlCol="0">
            <a:spAutoFit/>
          </a:bodyPr>
          <a:lstStyle/>
          <a:p>
            <a:pPr algn="ctr"/>
            <a:r>
              <a:rPr lang="tr-TR" sz="2800" b="1" spc="10" dirty="0">
                <a:solidFill>
                  <a:srgbClr val="203864"/>
                </a:solidFill>
                <a:latin typeface="Times New Roman" panose="02020603050405020304" pitchFamily="18" charset="0"/>
                <a:cs typeface="Times New Roman" panose="02020603050405020304" pitchFamily="18" charset="0"/>
              </a:rPr>
              <a:t>Kariyer Planlama Uygulama ve Araştırma Merkezi </a:t>
            </a:r>
          </a:p>
          <a:p>
            <a:pPr algn="ctr"/>
            <a:r>
              <a:rPr lang="tr-TR" sz="2800" b="1" spc="10" dirty="0">
                <a:solidFill>
                  <a:srgbClr val="203864"/>
                </a:solidFill>
                <a:latin typeface="Times New Roman" panose="02020603050405020304" pitchFamily="18" charset="0"/>
                <a:cs typeface="Times New Roman" panose="02020603050405020304" pitchFamily="18" charset="0"/>
              </a:rPr>
              <a:t>İyi Uygulama Örnekleri </a:t>
            </a:r>
          </a:p>
        </p:txBody>
      </p:sp>
      <p:sp>
        <p:nvSpPr>
          <p:cNvPr id="12" name="text 1">
            <a:extLst>
              <a:ext uri="{FF2B5EF4-FFF2-40B4-BE49-F238E27FC236}">
                <a16:creationId xmlns:a16="http://schemas.microsoft.com/office/drawing/2014/main" id="{42275AD3-8E80-C607-A0AB-CC04C653553D}"/>
              </a:ext>
            </a:extLst>
          </p:cNvPr>
          <p:cNvSpPr txBox="1"/>
          <p:nvPr/>
        </p:nvSpPr>
        <p:spPr>
          <a:xfrm>
            <a:off x="1836420" y="1955037"/>
            <a:ext cx="6012180" cy="695575"/>
          </a:xfrm>
          <a:prstGeom prst="rect">
            <a:avLst/>
          </a:prstGeom>
        </p:spPr>
        <p:txBody>
          <a:bodyPr vert="horz" wrap="square" lIns="0" tIns="0" rIns="0" bIns="0" rtlCol="0">
            <a:spAutoFit/>
          </a:bodyPr>
          <a:lstStyle/>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p:txBody>
      </p:sp>
      <p:sp>
        <p:nvSpPr>
          <p:cNvPr id="3" name="Dikdörtgen 2">
            <a:extLst>
              <a:ext uri="{FF2B5EF4-FFF2-40B4-BE49-F238E27FC236}">
                <a16:creationId xmlns:a16="http://schemas.microsoft.com/office/drawing/2014/main" id="{9BE272DA-D9D6-2240-2E90-E5CAA13A34B9}"/>
              </a:ext>
            </a:extLst>
          </p:cNvPr>
          <p:cNvSpPr/>
          <p:nvPr/>
        </p:nvSpPr>
        <p:spPr>
          <a:xfrm>
            <a:off x="1836420" y="1752600"/>
            <a:ext cx="9593580" cy="1200329"/>
          </a:xfrm>
          <a:prstGeom prst="rect">
            <a:avLst/>
          </a:prstGeom>
        </p:spPr>
        <p:txBody>
          <a:bodyPr wrap="square">
            <a:spAutoFit/>
          </a:bodyPr>
          <a:lstStyle/>
          <a:p>
            <a:pPr algn="just"/>
            <a:r>
              <a:rPr lang="tr-TR" sz="2400" dirty="0">
                <a:latin typeface="Times New Roman" panose="02020603050405020304" pitchFamily="18" charset="0"/>
                <a:cs typeface="Times New Roman" panose="02020603050405020304" pitchFamily="18" charset="0"/>
              </a:rPr>
              <a:t>	İşletme Bölümü öğrencilerine yönelik olarak düzenlenen Fikri ve Sınai Mülkiyet Hakları (FSMH) eğitimi düzenlenmiştir.</a:t>
            </a:r>
          </a:p>
          <a:p>
            <a:pPr algn="just"/>
            <a:endParaRPr lang="tr-TR" sz="2400" dirty="0">
              <a:latin typeface="Times New Roman" panose="02020603050405020304" pitchFamily="18" charset="0"/>
              <a:cs typeface="Times New Roman" panose="02020603050405020304" pitchFamily="18" charset="0"/>
            </a:endParaRPr>
          </a:p>
        </p:txBody>
      </p:sp>
      <p:pic>
        <p:nvPicPr>
          <p:cNvPr id="6" name="Resim 5" descr="giyim, iç mekan, kişi, şahıs, mobilya içeren bir resim&#10;&#10;Yapay zeka tarafından oluşturulan içerik yanlış olabilir.">
            <a:extLst>
              <a:ext uri="{FF2B5EF4-FFF2-40B4-BE49-F238E27FC236}">
                <a16:creationId xmlns:a16="http://schemas.microsoft.com/office/drawing/2014/main" id="{6553D5C9-049B-EA91-4A5C-31180F72F3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2985448"/>
            <a:ext cx="5105400" cy="32629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671207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AB3AC-8A85-62B9-9D0A-B4A33A77D9C3}"/>
            </a:ext>
          </a:extLst>
        </p:cNvPr>
        <p:cNvGrpSpPr/>
        <p:nvPr/>
      </p:nvGrpSpPr>
      <p:grpSpPr>
        <a:xfrm>
          <a:off x="0" y="0"/>
          <a:ext cx="0" cy="0"/>
          <a:chOff x="0" y="0"/>
          <a:chExt cx="0" cy="0"/>
        </a:xfrm>
      </p:grpSpPr>
      <p:pic>
        <p:nvPicPr>
          <p:cNvPr id="30" name="Image">
            <a:extLst>
              <a:ext uri="{FF2B5EF4-FFF2-40B4-BE49-F238E27FC236}">
                <a16:creationId xmlns:a16="http://schemas.microsoft.com/office/drawing/2014/main" id="{F14CA833-F5D6-ACDC-8A6F-BB17AAF0E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1" y="-76200"/>
            <a:ext cx="12192000" cy="6857618"/>
          </a:xfrm>
          <a:prstGeom prst="rect">
            <a:avLst/>
          </a:prstGeom>
        </p:spPr>
      </p:pic>
      <p:sp>
        <p:nvSpPr>
          <p:cNvPr id="2" name="text 1">
            <a:extLst>
              <a:ext uri="{FF2B5EF4-FFF2-40B4-BE49-F238E27FC236}">
                <a16:creationId xmlns:a16="http://schemas.microsoft.com/office/drawing/2014/main" id="{35E9DFC9-B4F1-5A3C-9CDC-171127EA53FA}"/>
              </a:ext>
            </a:extLst>
          </p:cNvPr>
          <p:cNvSpPr txBox="1"/>
          <p:nvPr/>
        </p:nvSpPr>
        <p:spPr>
          <a:xfrm>
            <a:off x="457200" y="381001"/>
            <a:ext cx="11710219" cy="984886"/>
          </a:xfrm>
          <a:prstGeom prst="rect">
            <a:avLst/>
          </a:prstGeom>
        </p:spPr>
        <p:txBody>
          <a:bodyPr vert="horz" wrap="square" lIns="0" tIns="0" rIns="0" bIns="0" rtlCol="0">
            <a:spAutoFit/>
          </a:bodyPr>
          <a:lstStyle/>
          <a:p>
            <a:pPr algn="ctr"/>
            <a:r>
              <a:rPr lang="tr-TR" sz="3200" b="1" spc="10" dirty="0">
                <a:solidFill>
                  <a:srgbClr val="203864"/>
                </a:solidFill>
                <a:latin typeface="Times New Roman" panose="02020603050405020304" pitchFamily="18" charset="0"/>
                <a:cs typeface="Times New Roman" panose="02020603050405020304" pitchFamily="18" charset="0"/>
              </a:rPr>
              <a:t>Kariyer Planlama Uygulama ve Araştırma Merkezi </a:t>
            </a:r>
          </a:p>
          <a:p>
            <a:pPr algn="ctr"/>
            <a:r>
              <a:rPr lang="tr-TR" sz="3200" b="1" spc="10" dirty="0">
                <a:solidFill>
                  <a:srgbClr val="203864"/>
                </a:solidFill>
                <a:latin typeface="Times New Roman" panose="02020603050405020304" pitchFamily="18" charset="0"/>
                <a:cs typeface="Times New Roman" panose="02020603050405020304" pitchFamily="18" charset="0"/>
              </a:rPr>
              <a:t>İyi Uygulama Örnekleri </a:t>
            </a:r>
          </a:p>
        </p:txBody>
      </p:sp>
      <p:sp>
        <p:nvSpPr>
          <p:cNvPr id="12" name="text 1">
            <a:extLst>
              <a:ext uri="{FF2B5EF4-FFF2-40B4-BE49-F238E27FC236}">
                <a16:creationId xmlns:a16="http://schemas.microsoft.com/office/drawing/2014/main" id="{447B4EFF-FB76-2DF0-0BA1-C6B2DD38F258}"/>
              </a:ext>
            </a:extLst>
          </p:cNvPr>
          <p:cNvSpPr txBox="1"/>
          <p:nvPr/>
        </p:nvSpPr>
        <p:spPr>
          <a:xfrm>
            <a:off x="1836420" y="1955037"/>
            <a:ext cx="6012180" cy="695575"/>
          </a:xfrm>
          <a:prstGeom prst="rect">
            <a:avLst/>
          </a:prstGeom>
        </p:spPr>
        <p:txBody>
          <a:bodyPr vert="horz" wrap="square" lIns="0" tIns="0" rIns="0" bIns="0" rtlCol="0">
            <a:spAutoFit/>
          </a:bodyPr>
          <a:lstStyle/>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p:txBody>
      </p:sp>
      <p:sp>
        <p:nvSpPr>
          <p:cNvPr id="3" name="Dikdörtgen 2">
            <a:extLst>
              <a:ext uri="{FF2B5EF4-FFF2-40B4-BE49-F238E27FC236}">
                <a16:creationId xmlns:a16="http://schemas.microsoft.com/office/drawing/2014/main" id="{CE4A4102-2AC9-020D-4E9C-DBF0A88066FF}"/>
              </a:ext>
            </a:extLst>
          </p:cNvPr>
          <p:cNvSpPr/>
          <p:nvPr/>
        </p:nvSpPr>
        <p:spPr>
          <a:xfrm>
            <a:off x="1870198" y="1600200"/>
            <a:ext cx="9255002" cy="1200329"/>
          </a:xfrm>
          <a:prstGeom prst="rect">
            <a:avLst/>
          </a:prstGeom>
        </p:spPr>
        <p:txBody>
          <a:bodyPr wrap="square">
            <a:spAutoFit/>
          </a:bodyPr>
          <a:lstStyle/>
          <a:p>
            <a:pPr algn="just"/>
            <a:r>
              <a:rPr lang="tr-TR" sz="2400" dirty="0">
                <a:latin typeface="Times New Roman" panose="02020603050405020304" pitchFamily="18" charset="0"/>
                <a:cs typeface="Times New Roman" panose="02020603050405020304" pitchFamily="18" charset="0"/>
              </a:rPr>
              <a:t>	‘’Akademide Bir Kariyer Hikayesi – İçimizden Biri’’ adlı programla Prof. Dr. </a:t>
            </a:r>
            <a:r>
              <a:rPr lang="tr-TR" sz="2400" dirty="0" err="1">
                <a:latin typeface="Times New Roman" panose="02020603050405020304" pitchFamily="18" charset="0"/>
                <a:cs typeface="Times New Roman" panose="02020603050405020304" pitchFamily="18" charset="0"/>
              </a:rPr>
              <a:t>Salahaddin</a:t>
            </a:r>
            <a:r>
              <a:rPr lang="tr-TR" sz="2400" dirty="0">
                <a:latin typeface="Times New Roman" panose="02020603050405020304" pitchFamily="18" charset="0"/>
                <a:cs typeface="Times New Roman" panose="02020603050405020304" pitchFamily="18" charset="0"/>
              </a:rPr>
              <a:t> BEKKİ ile kariyer söyleşisi gerçekleştirildi.</a:t>
            </a:r>
          </a:p>
        </p:txBody>
      </p:sp>
      <p:pic>
        <p:nvPicPr>
          <p:cNvPr id="6" name="Resim 5" descr="iç mekan, mobilya, sandalye, Konferans salonu içeren bir resim&#10;&#10;Yapay zeka tarafından oluşturulan içerik yanlış olabilir.">
            <a:extLst>
              <a:ext uri="{FF2B5EF4-FFF2-40B4-BE49-F238E27FC236}">
                <a16:creationId xmlns:a16="http://schemas.microsoft.com/office/drawing/2014/main" id="{9C01B58C-57BB-4B04-722D-ADD1061043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0" y="3124200"/>
            <a:ext cx="4953000" cy="33216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539775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4B38D-1A71-3440-6C67-C6D468D294A2}"/>
            </a:ext>
          </a:extLst>
        </p:cNvPr>
        <p:cNvGrpSpPr/>
        <p:nvPr/>
      </p:nvGrpSpPr>
      <p:grpSpPr>
        <a:xfrm>
          <a:off x="0" y="0"/>
          <a:ext cx="0" cy="0"/>
          <a:chOff x="0" y="0"/>
          <a:chExt cx="0" cy="0"/>
        </a:xfrm>
      </p:grpSpPr>
      <p:pic>
        <p:nvPicPr>
          <p:cNvPr id="30" name="Image">
            <a:extLst>
              <a:ext uri="{FF2B5EF4-FFF2-40B4-BE49-F238E27FC236}">
                <a16:creationId xmlns:a16="http://schemas.microsoft.com/office/drawing/2014/main" id="{C61CDE7B-6678-D2FE-75D0-2D10C6403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04" y="0"/>
            <a:ext cx="12192000" cy="6857618"/>
          </a:xfrm>
          <a:prstGeom prst="rect">
            <a:avLst/>
          </a:prstGeom>
        </p:spPr>
      </p:pic>
      <p:sp>
        <p:nvSpPr>
          <p:cNvPr id="2" name="text 1">
            <a:extLst>
              <a:ext uri="{FF2B5EF4-FFF2-40B4-BE49-F238E27FC236}">
                <a16:creationId xmlns:a16="http://schemas.microsoft.com/office/drawing/2014/main" id="{F9971A60-EB7A-FD52-414A-04B23A16C4CC}"/>
              </a:ext>
            </a:extLst>
          </p:cNvPr>
          <p:cNvSpPr txBox="1"/>
          <p:nvPr/>
        </p:nvSpPr>
        <p:spPr>
          <a:xfrm>
            <a:off x="381001" y="304800"/>
            <a:ext cx="11786418" cy="861774"/>
          </a:xfrm>
          <a:prstGeom prst="rect">
            <a:avLst/>
          </a:prstGeom>
        </p:spPr>
        <p:txBody>
          <a:bodyPr vert="horz" wrap="square" lIns="0" tIns="0" rIns="0" bIns="0" rtlCol="0">
            <a:spAutoFit/>
          </a:bodyPr>
          <a:lstStyle/>
          <a:p>
            <a:pPr algn="ctr"/>
            <a:r>
              <a:rPr lang="tr-TR" sz="2800" b="1" spc="10" dirty="0">
                <a:solidFill>
                  <a:srgbClr val="203864"/>
                </a:solidFill>
                <a:latin typeface="Times New Roman" panose="02020603050405020304" pitchFamily="18" charset="0"/>
                <a:cs typeface="Times New Roman" panose="02020603050405020304" pitchFamily="18" charset="0"/>
              </a:rPr>
              <a:t>Kariyer Planlama Uygulama ve Araştırma Merkezi </a:t>
            </a:r>
          </a:p>
          <a:p>
            <a:pPr algn="ctr"/>
            <a:r>
              <a:rPr lang="tr-TR" sz="2800" b="1" spc="10" dirty="0">
                <a:solidFill>
                  <a:srgbClr val="203864"/>
                </a:solidFill>
                <a:latin typeface="Times New Roman" panose="02020603050405020304" pitchFamily="18" charset="0"/>
                <a:cs typeface="Times New Roman" panose="02020603050405020304" pitchFamily="18" charset="0"/>
              </a:rPr>
              <a:t>İyi Uygulama Örnekleri </a:t>
            </a:r>
          </a:p>
        </p:txBody>
      </p:sp>
      <p:sp>
        <p:nvSpPr>
          <p:cNvPr id="12" name="text 1">
            <a:extLst>
              <a:ext uri="{FF2B5EF4-FFF2-40B4-BE49-F238E27FC236}">
                <a16:creationId xmlns:a16="http://schemas.microsoft.com/office/drawing/2014/main" id="{C476E341-2706-4457-DF26-C317839713A4}"/>
              </a:ext>
            </a:extLst>
          </p:cNvPr>
          <p:cNvSpPr txBox="1"/>
          <p:nvPr/>
        </p:nvSpPr>
        <p:spPr>
          <a:xfrm>
            <a:off x="1836420" y="1955037"/>
            <a:ext cx="6012180" cy="695575"/>
          </a:xfrm>
          <a:prstGeom prst="rect">
            <a:avLst/>
          </a:prstGeom>
        </p:spPr>
        <p:txBody>
          <a:bodyPr vert="horz" wrap="square" lIns="0" tIns="0" rIns="0" bIns="0" rtlCol="0">
            <a:spAutoFit/>
          </a:bodyPr>
          <a:lstStyle/>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p:txBody>
      </p:sp>
      <p:sp>
        <p:nvSpPr>
          <p:cNvPr id="3" name="Dikdörtgen 2">
            <a:extLst>
              <a:ext uri="{FF2B5EF4-FFF2-40B4-BE49-F238E27FC236}">
                <a16:creationId xmlns:a16="http://schemas.microsoft.com/office/drawing/2014/main" id="{11913CBC-9D82-8247-FA61-13DFBAA10982}"/>
              </a:ext>
            </a:extLst>
          </p:cNvPr>
          <p:cNvSpPr/>
          <p:nvPr/>
        </p:nvSpPr>
        <p:spPr>
          <a:xfrm>
            <a:off x="1676400" y="1471374"/>
            <a:ext cx="9753600" cy="2308324"/>
          </a:xfrm>
          <a:prstGeom prst="rect">
            <a:avLst/>
          </a:prstGeom>
        </p:spPr>
        <p:txBody>
          <a:bodyPr wrap="square">
            <a:spAutoFit/>
          </a:bodyPr>
          <a:lstStyle/>
          <a:p>
            <a:pPr algn="just"/>
            <a:r>
              <a:rPr lang="tr-TR" sz="2400" dirty="0">
                <a:latin typeface="Times New Roman" panose="02020603050405020304" pitchFamily="18" charset="0"/>
                <a:cs typeface="Times New Roman" panose="02020603050405020304" pitchFamily="18" charset="0"/>
              </a:rPr>
              <a:t>	‘’</a:t>
            </a:r>
            <a:r>
              <a:rPr lang="tr-TR" sz="2400" dirty="0" err="1">
                <a:latin typeface="Times New Roman" panose="02020603050405020304" pitchFamily="18" charset="0"/>
                <a:cs typeface="Times New Roman" panose="02020603050405020304" pitchFamily="18" charset="0"/>
              </a:rPr>
              <a:t>Innovation</a:t>
            </a:r>
            <a:r>
              <a:rPr lang="tr-TR" sz="2400" dirty="0">
                <a:latin typeface="Times New Roman" panose="02020603050405020304" pitchFamily="18" charset="0"/>
                <a:cs typeface="Times New Roman" panose="02020603050405020304" pitchFamily="18" charset="0"/>
              </a:rPr>
              <a:t> </a:t>
            </a:r>
            <a:r>
              <a:rPr lang="tr-TR" sz="2400" dirty="0" err="1">
                <a:latin typeface="Times New Roman" panose="02020603050405020304" pitchFamily="18" charset="0"/>
                <a:cs typeface="Times New Roman" panose="02020603050405020304" pitchFamily="18" charset="0"/>
              </a:rPr>
              <a:t>to</a:t>
            </a:r>
            <a:r>
              <a:rPr lang="tr-TR" sz="2400" dirty="0">
                <a:latin typeface="Times New Roman" panose="02020603050405020304" pitchFamily="18" charset="0"/>
                <a:cs typeface="Times New Roman" panose="02020603050405020304" pitchFamily="18" charset="0"/>
              </a:rPr>
              <a:t> Business: KOSGEB ile Girişimcilik ve Şirketleşme” girişimciliğin tanımı ve önemi, KOSGEB desteklerinin kapsamı, başvuru süreçleri, hibe ve geri ödemeli destekler, kadın ve genç girişimcilere yönelik özel teşvikler, yeşil dönüşüm, dijitalleşme ve yapay zekâ gibi alanlarda öne çıkan fırsatlar hakkında detaylı bilgiler paylaştı. </a:t>
            </a:r>
          </a:p>
          <a:p>
            <a:pPr algn="just"/>
            <a:endParaRPr lang="tr-TR" sz="2400" dirty="0"/>
          </a:p>
        </p:txBody>
      </p:sp>
      <p:pic>
        <p:nvPicPr>
          <p:cNvPr id="6" name="Resim 5" descr="iç mekan, Konferans salonu, Toplantı, sandalye içeren bir resim&#10;&#10;Yapay zeka tarafından oluşturulan içerik yanlış olabilir.">
            <a:extLst>
              <a:ext uri="{FF2B5EF4-FFF2-40B4-BE49-F238E27FC236}">
                <a16:creationId xmlns:a16="http://schemas.microsoft.com/office/drawing/2014/main" id="{8D82F1F6-7DB3-471B-E945-EF7AD6440F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1" y="3498605"/>
            <a:ext cx="5486400" cy="31307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387042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9DAD2-564A-A7B1-BAD4-9F1D21417C97}"/>
            </a:ext>
          </a:extLst>
        </p:cNvPr>
        <p:cNvGrpSpPr/>
        <p:nvPr/>
      </p:nvGrpSpPr>
      <p:grpSpPr>
        <a:xfrm>
          <a:off x="0" y="0"/>
          <a:ext cx="0" cy="0"/>
          <a:chOff x="0" y="0"/>
          <a:chExt cx="0" cy="0"/>
        </a:xfrm>
      </p:grpSpPr>
      <p:pic>
        <p:nvPicPr>
          <p:cNvPr id="30" name="Image">
            <a:extLst>
              <a:ext uri="{FF2B5EF4-FFF2-40B4-BE49-F238E27FC236}">
                <a16:creationId xmlns:a16="http://schemas.microsoft.com/office/drawing/2014/main" id="{85F9BE0D-7E17-3594-6C7E-8B6F405F2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16"/>
            <a:ext cx="12192000" cy="6857618"/>
          </a:xfrm>
          <a:prstGeom prst="rect">
            <a:avLst/>
          </a:prstGeom>
        </p:spPr>
      </p:pic>
      <p:sp>
        <p:nvSpPr>
          <p:cNvPr id="2" name="text 1">
            <a:extLst>
              <a:ext uri="{FF2B5EF4-FFF2-40B4-BE49-F238E27FC236}">
                <a16:creationId xmlns:a16="http://schemas.microsoft.com/office/drawing/2014/main" id="{F524B711-C301-D533-C3FC-4E4A0E6433D0}"/>
              </a:ext>
            </a:extLst>
          </p:cNvPr>
          <p:cNvSpPr txBox="1"/>
          <p:nvPr/>
        </p:nvSpPr>
        <p:spPr>
          <a:xfrm>
            <a:off x="381000" y="405379"/>
            <a:ext cx="11811000" cy="984885"/>
          </a:xfrm>
          <a:prstGeom prst="rect">
            <a:avLst/>
          </a:prstGeom>
        </p:spPr>
        <p:txBody>
          <a:bodyPr vert="horz" wrap="square" lIns="0" tIns="0" rIns="0" bIns="0" rtlCol="0">
            <a:spAutoFit/>
          </a:bodyPr>
          <a:lstStyle/>
          <a:p>
            <a:pPr algn="ctr"/>
            <a:r>
              <a:rPr lang="tr-TR" sz="3200" b="1" spc="10" dirty="0">
                <a:solidFill>
                  <a:srgbClr val="203864"/>
                </a:solidFill>
                <a:latin typeface="Times New Roman" panose="02020603050405020304" pitchFamily="18" charset="0"/>
                <a:cs typeface="Times New Roman" panose="02020603050405020304" pitchFamily="18" charset="0"/>
              </a:rPr>
              <a:t>Kariyer Planlama Uygulama ve Araştırma Merkezi </a:t>
            </a:r>
          </a:p>
          <a:p>
            <a:pPr algn="ctr"/>
            <a:r>
              <a:rPr lang="tr-TR" sz="3200" b="1" spc="10" dirty="0">
                <a:solidFill>
                  <a:srgbClr val="203864"/>
                </a:solidFill>
                <a:latin typeface="Times New Roman" panose="02020603050405020304" pitchFamily="18" charset="0"/>
                <a:cs typeface="Times New Roman" panose="02020603050405020304" pitchFamily="18" charset="0"/>
              </a:rPr>
              <a:t>İyi Uygulama Örnekleri </a:t>
            </a:r>
          </a:p>
        </p:txBody>
      </p:sp>
      <p:sp>
        <p:nvSpPr>
          <p:cNvPr id="12" name="text 1">
            <a:extLst>
              <a:ext uri="{FF2B5EF4-FFF2-40B4-BE49-F238E27FC236}">
                <a16:creationId xmlns:a16="http://schemas.microsoft.com/office/drawing/2014/main" id="{3DF6AE34-9A21-8DFE-2E5B-79DB367E3AFC}"/>
              </a:ext>
            </a:extLst>
          </p:cNvPr>
          <p:cNvSpPr txBox="1"/>
          <p:nvPr/>
        </p:nvSpPr>
        <p:spPr>
          <a:xfrm>
            <a:off x="1836420" y="1955037"/>
            <a:ext cx="6012180" cy="695575"/>
          </a:xfrm>
          <a:prstGeom prst="rect">
            <a:avLst/>
          </a:prstGeom>
        </p:spPr>
        <p:txBody>
          <a:bodyPr vert="horz" wrap="square" lIns="0" tIns="0" rIns="0" bIns="0" rtlCol="0">
            <a:spAutoFit/>
          </a:bodyPr>
          <a:lstStyle/>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p:txBody>
      </p:sp>
      <p:sp>
        <p:nvSpPr>
          <p:cNvPr id="3" name="Dikdörtgen 2">
            <a:extLst>
              <a:ext uri="{FF2B5EF4-FFF2-40B4-BE49-F238E27FC236}">
                <a16:creationId xmlns:a16="http://schemas.microsoft.com/office/drawing/2014/main" id="{38600359-FC4F-0937-AF68-B8ACD4401594}"/>
              </a:ext>
            </a:extLst>
          </p:cNvPr>
          <p:cNvSpPr/>
          <p:nvPr/>
        </p:nvSpPr>
        <p:spPr>
          <a:xfrm>
            <a:off x="1870198" y="2445820"/>
            <a:ext cx="9559802" cy="707886"/>
          </a:xfrm>
          <a:prstGeom prst="rect">
            <a:avLst/>
          </a:prstGeom>
        </p:spPr>
        <p:txBody>
          <a:bodyPr wrap="square">
            <a:spAutoFit/>
          </a:bodyPr>
          <a:lstStyle/>
          <a:p>
            <a:pPr algn="just"/>
            <a:r>
              <a:rPr lang="tr-TR" sz="2000" dirty="0"/>
              <a:t>  </a:t>
            </a:r>
          </a:p>
          <a:p>
            <a:pPr algn="just"/>
            <a:endParaRPr lang="tr-TR" sz="2000" dirty="0"/>
          </a:p>
        </p:txBody>
      </p:sp>
      <p:sp>
        <p:nvSpPr>
          <p:cNvPr id="8" name="text 1">
            <a:extLst>
              <a:ext uri="{FF2B5EF4-FFF2-40B4-BE49-F238E27FC236}">
                <a16:creationId xmlns:a16="http://schemas.microsoft.com/office/drawing/2014/main" id="{0B06F401-B4C5-1B4D-335B-C94936D94C23}"/>
              </a:ext>
            </a:extLst>
          </p:cNvPr>
          <p:cNvSpPr txBox="1"/>
          <p:nvPr/>
        </p:nvSpPr>
        <p:spPr>
          <a:xfrm>
            <a:off x="1676400" y="1600200"/>
            <a:ext cx="10058400" cy="1107996"/>
          </a:xfrm>
          <a:prstGeom prst="rect">
            <a:avLst/>
          </a:prstGeom>
        </p:spPr>
        <p:txBody>
          <a:bodyPr vert="horz" wrap="square" lIns="0" tIns="0" rIns="0" bIns="0" rtlCol="0">
            <a:spAutoFit/>
          </a:bodyPr>
          <a:lstStyle/>
          <a:p>
            <a:pPr marL="0">
              <a:lnSpc>
                <a:spcPct val="100000"/>
              </a:lnSpc>
            </a:pPr>
            <a:r>
              <a:rPr lang="tr-TR" sz="2400" spc="10" dirty="0">
                <a:solidFill>
                  <a:srgbClr val="2B2A29"/>
                </a:solidFill>
                <a:latin typeface="Times New Roman" panose="02020603050405020304" pitchFamily="18" charset="0"/>
                <a:cs typeface="Times New Roman" panose="02020603050405020304" pitchFamily="18" charset="0"/>
              </a:rPr>
              <a:t>	‘’Kamuda Kariyer: Mezunlarımızın Dilinden Başarının Anahtarı’’ adlı program ile mezun öğrencilerimiz ile lisans eğitimine devam eden öğrencilerimizi bir araya getirerek kariyer söyleşisi gerçekleştirdik.</a:t>
            </a:r>
            <a:endParaRPr sz="2400" dirty="0">
              <a:latin typeface="Times New Roman" panose="02020603050405020304" pitchFamily="18" charset="0"/>
              <a:cs typeface="Times New Roman" panose="02020603050405020304" pitchFamily="18" charset="0"/>
            </a:endParaRPr>
          </a:p>
        </p:txBody>
      </p:sp>
      <p:pic>
        <p:nvPicPr>
          <p:cNvPr id="9" name="Resim 8" descr="giyim, kişi, şahıs, iç mekan, sandalye içeren bir resim&#10;&#10;Yapay zeka tarafından oluşturulmuş içerik yanlış olabilir.">
            <a:extLst>
              <a:ext uri="{FF2B5EF4-FFF2-40B4-BE49-F238E27FC236}">
                <a16:creationId xmlns:a16="http://schemas.microsoft.com/office/drawing/2014/main" id="{A3EFBACA-3546-24BA-E432-D58B8E1B2F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3324820"/>
            <a:ext cx="5029200" cy="31622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408482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17DA7-7AA9-58A9-FFB4-7E45F27ED0D9}"/>
            </a:ext>
          </a:extLst>
        </p:cNvPr>
        <p:cNvGrpSpPr/>
        <p:nvPr/>
      </p:nvGrpSpPr>
      <p:grpSpPr>
        <a:xfrm>
          <a:off x="0" y="0"/>
          <a:ext cx="0" cy="0"/>
          <a:chOff x="0" y="0"/>
          <a:chExt cx="0" cy="0"/>
        </a:xfrm>
      </p:grpSpPr>
      <p:pic>
        <p:nvPicPr>
          <p:cNvPr id="30" name="Image">
            <a:extLst>
              <a:ext uri="{FF2B5EF4-FFF2-40B4-BE49-F238E27FC236}">
                <a16:creationId xmlns:a16="http://schemas.microsoft.com/office/drawing/2014/main" id="{2D491340-AE1B-6D97-B76C-24D0E846A9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1" y="0"/>
            <a:ext cx="12192000" cy="6857618"/>
          </a:xfrm>
          <a:prstGeom prst="rect">
            <a:avLst/>
          </a:prstGeom>
        </p:spPr>
      </p:pic>
      <p:sp>
        <p:nvSpPr>
          <p:cNvPr id="2" name="text 1">
            <a:extLst>
              <a:ext uri="{FF2B5EF4-FFF2-40B4-BE49-F238E27FC236}">
                <a16:creationId xmlns:a16="http://schemas.microsoft.com/office/drawing/2014/main" id="{D46CE952-18FB-329A-F1CF-719A78894709}"/>
              </a:ext>
            </a:extLst>
          </p:cNvPr>
          <p:cNvSpPr txBox="1"/>
          <p:nvPr/>
        </p:nvSpPr>
        <p:spPr>
          <a:xfrm>
            <a:off x="381000" y="381000"/>
            <a:ext cx="11811000" cy="984885"/>
          </a:xfrm>
          <a:prstGeom prst="rect">
            <a:avLst/>
          </a:prstGeom>
        </p:spPr>
        <p:txBody>
          <a:bodyPr vert="horz" wrap="square" lIns="0" tIns="0" rIns="0" bIns="0" rtlCol="0">
            <a:spAutoFit/>
          </a:bodyPr>
          <a:lstStyle/>
          <a:p>
            <a:pPr algn="ctr"/>
            <a:r>
              <a:rPr lang="tr-TR" sz="3200" b="1" spc="10" dirty="0">
                <a:solidFill>
                  <a:srgbClr val="203864"/>
                </a:solidFill>
                <a:latin typeface="Times New Roman" panose="02020603050405020304" pitchFamily="18" charset="0"/>
                <a:cs typeface="Times New Roman" panose="02020603050405020304" pitchFamily="18" charset="0"/>
              </a:rPr>
              <a:t>Kariyer Planlama Uygulama ve Araştırma Merkezi </a:t>
            </a:r>
          </a:p>
          <a:p>
            <a:pPr algn="ctr"/>
            <a:r>
              <a:rPr lang="tr-TR" sz="3200" b="1" spc="10" dirty="0">
                <a:solidFill>
                  <a:srgbClr val="203864"/>
                </a:solidFill>
                <a:latin typeface="Times New Roman" panose="02020603050405020304" pitchFamily="18" charset="0"/>
                <a:cs typeface="Times New Roman" panose="02020603050405020304" pitchFamily="18" charset="0"/>
              </a:rPr>
              <a:t>İyi Uygulama Örnekleri </a:t>
            </a:r>
          </a:p>
        </p:txBody>
      </p:sp>
      <p:sp>
        <p:nvSpPr>
          <p:cNvPr id="12" name="text 1">
            <a:extLst>
              <a:ext uri="{FF2B5EF4-FFF2-40B4-BE49-F238E27FC236}">
                <a16:creationId xmlns:a16="http://schemas.microsoft.com/office/drawing/2014/main" id="{6D4F9010-EF74-CC32-F345-385983424B00}"/>
              </a:ext>
            </a:extLst>
          </p:cNvPr>
          <p:cNvSpPr txBox="1"/>
          <p:nvPr/>
        </p:nvSpPr>
        <p:spPr>
          <a:xfrm>
            <a:off x="1836420" y="1955037"/>
            <a:ext cx="6012180" cy="695575"/>
          </a:xfrm>
          <a:prstGeom prst="rect">
            <a:avLst/>
          </a:prstGeom>
        </p:spPr>
        <p:txBody>
          <a:bodyPr vert="horz" wrap="square" lIns="0" tIns="0" rIns="0" bIns="0" rtlCol="0">
            <a:spAutoFit/>
          </a:bodyPr>
          <a:lstStyle/>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p:txBody>
      </p:sp>
      <p:sp>
        <p:nvSpPr>
          <p:cNvPr id="3" name="Dikdörtgen 2">
            <a:extLst>
              <a:ext uri="{FF2B5EF4-FFF2-40B4-BE49-F238E27FC236}">
                <a16:creationId xmlns:a16="http://schemas.microsoft.com/office/drawing/2014/main" id="{432C0A11-9429-FA81-B944-4BBE5304DBC7}"/>
              </a:ext>
            </a:extLst>
          </p:cNvPr>
          <p:cNvSpPr/>
          <p:nvPr/>
        </p:nvSpPr>
        <p:spPr>
          <a:xfrm>
            <a:off x="1836420" y="1524000"/>
            <a:ext cx="9593580" cy="1569660"/>
          </a:xfrm>
          <a:prstGeom prst="rect">
            <a:avLst/>
          </a:prstGeom>
        </p:spPr>
        <p:txBody>
          <a:bodyPr wrap="square">
            <a:spAutoFit/>
          </a:bodyPr>
          <a:lstStyle/>
          <a:p>
            <a:pPr algn="just"/>
            <a:r>
              <a:rPr lang="tr-TR" sz="2400" dirty="0">
                <a:latin typeface="Times New Roman" panose="02020603050405020304" pitchFamily="18" charset="0"/>
                <a:cs typeface="Times New Roman" panose="02020603050405020304" pitchFamily="18" charset="0"/>
              </a:rPr>
              <a:t>	</a:t>
            </a:r>
          </a:p>
          <a:p>
            <a:pPr algn="just"/>
            <a:r>
              <a:rPr lang="tr-TR" sz="2400" dirty="0">
                <a:latin typeface="Times New Roman" panose="02020603050405020304" pitchFamily="18" charset="0"/>
                <a:cs typeface="Times New Roman" panose="02020603050405020304" pitchFamily="18" charset="0"/>
              </a:rPr>
              <a:t>	‘’Adaletin Zirvesinde Bir Kariyer Hikayesi’’ adlı programla AYM Üyesi Selahaddin MENTEŞ katılım sağlayarak kariyer söyleşi gerçekleştirdi. </a:t>
            </a:r>
          </a:p>
        </p:txBody>
      </p:sp>
      <p:pic>
        <p:nvPicPr>
          <p:cNvPr id="5" name="Resim 4" descr="iç mekan, Konferans salonu, Toplantı, Toplantı merkezi içeren bir resim&#10;&#10;Yapay zeka tarafından oluşturulan içerik yanlış olabilir.">
            <a:extLst>
              <a:ext uri="{FF2B5EF4-FFF2-40B4-BE49-F238E27FC236}">
                <a16:creationId xmlns:a16="http://schemas.microsoft.com/office/drawing/2014/main" id="{7A206756-206C-6CBA-1FA6-1937AFB2D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4310" y="3295648"/>
            <a:ext cx="5257800" cy="33403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133287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D6626-53EC-E227-2760-032D2177C5FD}"/>
            </a:ext>
          </a:extLst>
        </p:cNvPr>
        <p:cNvGrpSpPr/>
        <p:nvPr/>
      </p:nvGrpSpPr>
      <p:grpSpPr>
        <a:xfrm>
          <a:off x="0" y="0"/>
          <a:ext cx="0" cy="0"/>
          <a:chOff x="0" y="0"/>
          <a:chExt cx="0" cy="0"/>
        </a:xfrm>
      </p:grpSpPr>
      <p:pic>
        <p:nvPicPr>
          <p:cNvPr id="24" name="Image">
            <a:extLst>
              <a:ext uri="{FF2B5EF4-FFF2-40B4-BE49-F238E27FC236}">
                <a16:creationId xmlns:a16="http://schemas.microsoft.com/office/drawing/2014/main" id="{E9B82502-BD63-67A6-2E13-2E46294AB2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618"/>
          </a:xfrm>
          <a:prstGeom prst="rect">
            <a:avLst/>
          </a:prstGeom>
        </p:spPr>
      </p:pic>
      <p:sp>
        <p:nvSpPr>
          <p:cNvPr id="2" name="text 1">
            <a:extLst>
              <a:ext uri="{FF2B5EF4-FFF2-40B4-BE49-F238E27FC236}">
                <a16:creationId xmlns:a16="http://schemas.microsoft.com/office/drawing/2014/main" id="{51876DC0-FF9D-9E13-2FCF-11EDD29533BA}"/>
              </a:ext>
            </a:extLst>
          </p:cNvPr>
          <p:cNvSpPr txBox="1"/>
          <p:nvPr/>
        </p:nvSpPr>
        <p:spPr>
          <a:xfrm>
            <a:off x="533400" y="514284"/>
            <a:ext cx="11658599" cy="984885"/>
          </a:xfrm>
          <a:prstGeom prst="rect">
            <a:avLst/>
          </a:prstGeom>
        </p:spPr>
        <p:txBody>
          <a:bodyPr vert="horz" wrap="square" lIns="0" tIns="0" rIns="0" bIns="0" rtlCol="0">
            <a:spAutoFit/>
          </a:bodyPr>
          <a:lstStyle/>
          <a:p>
            <a:pPr algn="ctr"/>
            <a:r>
              <a:rPr lang="tr-TR" sz="3200" b="1" spc="10" dirty="0">
                <a:solidFill>
                  <a:srgbClr val="203864"/>
                </a:solidFill>
                <a:latin typeface="Times New Roman" panose="02020603050405020304" pitchFamily="18" charset="0"/>
                <a:cs typeface="Times New Roman" panose="02020603050405020304" pitchFamily="18" charset="0"/>
              </a:rPr>
              <a:t>Kariyer Planlama Uygulama ve Araştırma Merkezi </a:t>
            </a:r>
          </a:p>
          <a:p>
            <a:pPr marL="0" algn="ctr">
              <a:lnSpc>
                <a:spcPct val="100000"/>
              </a:lnSpc>
            </a:pPr>
            <a:endParaRPr sz="3200" dirty="0">
              <a:latin typeface="Times New Roman" panose="02020603050405020304" pitchFamily="18" charset="0"/>
              <a:cs typeface="Times New Roman" panose="02020603050405020304" pitchFamily="18" charset="0"/>
            </a:endParaRPr>
          </a:p>
        </p:txBody>
      </p:sp>
      <p:sp>
        <p:nvSpPr>
          <p:cNvPr id="9" name="Dikdörtgen 8">
            <a:extLst>
              <a:ext uri="{FF2B5EF4-FFF2-40B4-BE49-F238E27FC236}">
                <a16:creationId xmlns:a16="http://schemas.microsoft.com/office/drawing/2014/main" id="{62EE9900-6A2F-C01C-A35D-C32940C7FA53}"/>
              </a:ext>
            </a:extLst>
          </p:cNvPr>
          <p:cNvSpPr/>
          <p:nvPr/>
        </p:nvSpPr>
        <p:spPr>
          <a:xfrm>
            <a:off x="1295400" y="2225340"/>
            <a:ext cx="10363200" cy="369332"/>
          </a:xfrm>
          <a:prstGeom prst="rect">
            <a:avLst/>
          </a:prstGeom>
        </p:spPr>
        <p:txBody>
          <a:bodyPr wrap="square">
            <a:spAutoFit/>
          </a:bodyPr>
          <a:lstStyle/>
          <a:p>
            <a:endParaRPr lang="tr-TR" dirty="0"/>
          </a:p>
        </p:txBody>
      </p:sp>
      <p:pic>
        <p:nvPicPr>
          <p:cNvPr id="3" name="Resim 2">
            <a:extLst>
              <a:ext uri="{FF2B5EF4-FFF2-40B4-BE49-F238E27FC236}">
                <a16:creationId xmlns:a16="http://schemas.microsoft.com/office/drawing/2014/main" id="{0E1404BC-9A34-DB3E-FE19-82F3F37227AD}"/>
              </a:ext>
            </a:extLst>
          </p:cNvPr>
          <p:cNvPicPr>
            <a:picLocks noChangeAspect="1"/>
          </p:cNvPicPr>
          <p:nvPr/>
        </p:nvPicPr>
        <p:blipFill>
          <a:blip r:embed="rId3"/>
          <a:stretch>
            <a:fillRect/>
          </a:stretch>
        </p:blipFill>
        <p:spPr>
          <a:xfrm>
            <a:off x="4959302" y="1378468"/>
            <a:ext cx="2780083" cy="2131316"/>
          </a:xfrm>
          <a:prstGeom prst="ellipse">
            <a:avLst/>
          </a:prstGeom>
          <a:ln>
            <a:noFill/>
          </a:ln>
          <a:effectLst>
            <a:softEdge rad="112500"/>
          </a:effectLst>
        </p:spPr>
      </p:pic>
      <p:pic>
        <p:nvPicPr>
          <p:cNvPr id="7" name="Resim 6">
            <a:extLst>
              <a:ext uri="{FF2B5EF4-FFF2-40B4-BE49-F238E27FC236}">
                <a16:creationId xmlns:a16="http://schemas.microsoft.com/office/drawing/2014/main" id="{E6315ECC-BF5C-635C-E739-926F4760F175}"/>
              </a:ext>
            </a:extLst>
          </p:cNvPr>
          <p:cNvPicPr>
            <a:picLocks noChangeAspect="1"/>
          </p:cNvPicPr>
          <p:nvPr/>
        </p:nvPicPr>
        <p:blipFill rotWithShape="1">
          <a:blip r:embed="rId4"/>
          <a:srcRect l="60770"/>
          <a:stretch/>
        </p:blipFill>
        <p:spPr>
          <a:xfrm>
            <a:off x="2159642" y="3320843"/>
            <a:ext cx="2438400" cy="1813531"/>
          </a:xfrm>
          <a:prstGeom prst="ellipse">
            <a:avLst/>
          </a:prstGeom>
          <a:ln>
            <a:noFill/>
          </a:ln>
          <a:effectLst>
            <a:softEdge rad="112500"/>
          </a:effectLst>
        </p:spPr>
      </p:pic>
      <p:sp>
        <p:nvSpPr>
          <p:cNvPr id="8" name="Dikdörtgen 7">
            <a:extLst>
              <a:ext uri="{FF2B5EF4-FFF2-40B4-BE49-F238E27FC236}">
                <a16:creationId xmlns:a16="http://schemas.microsoft.com/office/drawing/2014/main" id="{C59152B8-0D64-C2DA-2EA3-04A83DC96CBC}"/>
              </a:ext>
            </a:extLst>
          </p:cNvPr>
          <p:cNvSpPr/>
          <p:nvPr/>
        </p:nvSpPr>
        <p:spPr>
          <a:xfrm>
            <a:off x="1143000" y="5134374"/>
            <a:ext cx="4572000" cy="1015663"/>
          </a:xfrm>
          <a:prstGeom prst="rect">
            <a:avLst/>
          </a:prstGeom>
        </p:spPr>
        <p:txBody>
          <a:bodyPr wrap="square">
            <a:spAutoFit/>
          </a:bodyPr>
          <a:lstStyle/>
          <a:p>
            <a:pPr algn="ctr"/>
            <a:r>
              <a:rPr lang="tr-TR" sz="2000" dirty="0">
                <a:latin typeface="Times New Roman" panose="02020603050405020304" pitchFamily="18" charset="0"/>
                <a:cs typeface="Times New Roman" panose="02020603050405020304" pitchFamily="18" charset="0"/>
              </a:rPr>
              <a:t>                                                                                       </a:t>
            </a:r>
            <a:r>
              <a:rPr lang="tr-TR" sz="2000" b="1" dirty="0">
                <a:solidFill>
                  <a:srgbClr val="212529"/>
                </a:solidFill>
                <a:latin typeface="Times New Roman" panose="02020603050405020304" pitchFamily="18" charset="0"/>
                <a:cs typeface="Times New Roman" panose="02020603050405020304" pitchFamily="18" charset="0"/>
              </a:rPr>
              <a:t>Müdür Yardımcısı</a:t>
            </a:r>
          </a:p>
          <a:p>
            <a:pPr algn="ctr"/>
            <a:r>
              <a:rPr lang="tr-TR" sz="2000" b="1" dirty="0">
                <a:solidFill>
                  <a:srgbClr val="212529"/>
                </a:solidFill>
                <a:latin typeface="Times New Roman" panose="02020603050405020304" pitchFamily="18" charset="0"/>
                <a:cs typeface="Times New Roman" panose="02020603050405020304" pitchFamily="18" charset="0"/>
              </a:rPr>
              <a:t> Dr. Öğr. Üyesi Merve TURPÇU</a:t>
            </a:r>
            <a:r>
              <a:rPr lang="tr-TR" sz="2000" dirty="0">
                <a:latin typeface="Times New Roman" panose="02020603050405020304" pitchFamily="18" charset="0"/>
                <a:cs typeface="Times New Roman" panose="02020603050405020304" pitchFamily="18" charset="0"/>
              </a:rPr>
              <a:t> </a:t>
            </a:r>
          </a:p>
        </p:txBody>
      </p:sp>
      <p:sp>
        <p:nvSpPr>
          <p:cNvPr id="12" name="Dikdörtgen 11">
            <a:extLst>
              <a:ext uri="{FF2B5EF4-FFF2-40B4-BE49-F238E27FC236}">
                <a16:creationId xmlns:a16="http://schemas.microsoft.com/office/drawing/2014/main" id="{2E305EF8-380A-8F76-C72C-77DD845D59B8}"/>
              </a:ext>
            </a:extLst>
          </p:cNvPr>
          <p:cNvSpPr/>
          <p:nvPr/>
        </p:nvSpPr>
        <p:spPr>
          <a:xfrm>
            <a:off x="4612277" y="3458856"/>
            <a:ext cx="3634845" cy="1323439"/>
          </a:xfrm>
          <a:prstGeom prst="rect">
            <a:avLst/>
          </a:prstGeom>
        </p:spPr>
        <p:txBody>
          <a:bodyPr wrap="square">
            <a:spAutoFit/>
          </a:bodyPr>
          <a:lstStyle/>
          <a:p>
            <a:pPr algn="ctr"/>
            <a:r>
              <a:rPr lang="tr-TR" sz="2000" b="1" dirty="0">
                <a:solidFill>
                  <a:srgbClr val="212529"/>
                </a:solidFill>
                <a:latin typeface="Times New Roman" panose="02020603050405020304" pitchFamily="18" charset="0"/>
                <a:cs typeface="Times New Roman" panose="02020603050405020304" pitchFamily="18" charset="0"/>
              </a:rPr>
              <a:t>Müdür </a:t>
            </a:r>
          </a:p>
          <a:p>
            <a:pPr algn="ctr"/>
            <a:r>
              <a:rPr lang="tr-TR" sz="2000" b="1" dirty="0">
                <a:solidFill>
                  <a:srgbClr val="212529"/>
                </a:solidFill>
                <a:latin typeface="Times New Roman" panose="02020603050405020304" pitchFamily="18" charset="0"/>
                <a:cs typeface="Times New Roman" panose="02020603050405020304" pitchFamily="18" charset="0"/>
              </a:rPr>
              <a:t>Doç. Dr. Emine ŞENER</a:t>
            </a:r>
          </a:p>
          <a:p>
            <a:pPr algn="ctr"/>
            <a:endParaRPr lang="tr-TR" sz="2000" dirty="0">
              <a:latin typeface="Times New Roman" panose="02020603050405020304" pitchFamily="18" charset="0"/>
              <a:cs typeface="Times New Roman" panose="02020603050405020304" pitchFamily="18" charset="0"/>
            </a:endParaRPr>
          </a:p>
          <a:p>
            <a:pPr algn="ctr"/>
            <a:endParaRPr lang="tr-TR" sz="2000" dirty="0">
              <a:latin typeface="Times New Roman" panose="02020603050405020304" pitchFamily="18" charset="0"/>
              <a:cs typeface="Times New Roman" panose="02020603050405020304" pitchFamily="18" charset="0"/>
            </a:endParaRPr>
          </a:p>
        </p:txBody>
      </p:sp>
      <p:pic>
        <p:nvPicPr>
          <p:cNvPr id="5" name="Resim 4">
            <a:extLst>
              <a:ext uri="{FF2B5EF4-FFF2-40B4-BE49-F238E27FC236}">
                <a16:creationId xmlns:a16="http://schemas.microsoft.com/office/drawing/2014/main" id="{827A2B04-A342-AE4D-FD71-94393533473D}"/>
              </a:ext>
            </a:extLst>
          </p:cNvPr>
          <p:cNvPicPr>
            <a:picLocks noChangeAspect="1"/>
          </p:cNvPicPr>
          <p:nvPr/>
        </p:nvPicPr>
        <p:blipFill>
          <a:blip r:embed="rId5"/>
          <a:srcRect l="15585" t="10893" r="18170" b="23416"/>
          <a:stretch/>
        </p:blipFill>
        <p:spPr>
          <a:xfrm>
            <a:off x="9442682" y="3581400"/>
            <a:ext cx="1960605" cy="1822874"/>
          </a:xfrm>
          <a:prstGeom prst="ellipse">
            <a:avLst/>
          </a:prstGeom>
          <a:ln>
            <a:noFill/>
          </a:ln>
          <a:effectLst>
            <a:softEdge rad="112500"/>
          </a:effectLst>
        </p:spPr>
      </p:pic>
      <p:sp>
        <p:nvSpPr>
          <p:cNvPr id="13" name="Dikdörtgen 12">
            <a:extLst>
              <a:ext uri="{FF2B5EF4-FFF2-40B4-BE49-F238E27FC236}">
                <a16:creationId xmlns:a16="http://schemas.microsoft.com/office/drawing/2014/main" id="{C1E70900-D586-2B6D-11E6-94AF1074E01D}"/>
              </a:ext>
            </a:extLst>
          </p:cNvPr>
          <p:cNvSpPr/>
          <p:nvPr/>
        </p:nvSpPr>
        <p:spPr>
          <a:xfrm>
            <a:off x="8247121" y="5074691"/>
            <a:ext cx="4184163" cy="1631216"/>
          </a:xfrm>
          <a:prstGeom prst="rect">
            <a:avLst/>
          </a:prstGeom>
        </p:spPr>
        <p:txBody>
          <a:bodyPr wrap="square">
            <a:spAutoFit/>
          </a:bodyPr>
          <a:lstStyle/>
          <a:p>
            <a:pPr algn="ctr"/>
            <a:r>
              <a:rPr lang="tr-TR" sz="2000" dirty="0">
                <a:latin typeface="Times New Roman" panose="02020603050405020304" pitchFamily="18" charset="0"/>
                <a:cs typeface="Times New Roman" panose="02020603050405020304" pitchFamily="18" charset="0"/>
              </a:rPr>
              <a:t>                                                                                       </a:t>
            </a:r>
            <a:r>
              <a:rPr lang="tr-TR" sz="2000" b="1" dirty="0">
                <a:solidFill>
                  <a:srgbClr val="212529"/>
                </a:solidFill>
                <a:latin typeface="Times New Roman" panose="02020603050405020304" pitchFamily="18" charset="0"/>
                <a:cs typeface="Times New Roman" panose="02020603050405020304" pitchFamily="18" charset="0"/>
              </a:rPr>
              <a:t>Müdür Yardımcısı</a:t>
            </a:r>
          </a:p>
          <a:p>
            <a:pPr algn="ctr"/>
            <a:r>
              <a:rPr lang="en-US" sz="2000" b="1" dirty="0" err="1">
                <a:solidFill>
                  <a:srgbClr val="212529"/>
                </a:solidFill>
                <a:latin typeface="Times New Roman" panose="02020603050405020304" pitchFamily="18" charset="0"/>
                <a:cs typeface="Times New Roman" panose="02020603050405020304" pitchFamily="18" charset="0"/>
              </a:rPr>
              <a:t>Öğr</a:t>
            </a:r>
            <a:r>
              <a:rPr lang="tr-TR" sz="2000" b="1" dirty="0">
                <a:solidFill>
                  <a:srgbClr val="212529"/>
                </a:solidFill>
                <a:latin typeface="Times New Roman" panose="02020603050405020304" pitchFamily="18" charset="0"/>
                <a:cs typeface="Times New Roman" panose="02020603050405020304" pitchFamily="18" charset="0"/>
              </a:rPr>
              <a:t>.</a:t>
            </a:r>
            <a:r>
              <a:rPr lang="en-US" sz="2000" b="1" dirty="0">
                <a:solidFill>
                  <a:srgbClr val="212529"/>
                </a:solidFill>
                <a:latin typeface="Times New Roman" panose="02020603050405020304" pitchFamily="18" charset="0"/>
                <a:cs typeface="Times New Roman" panose="02020603050405020304" pitchFamily="18" charset="0"/>
              </a:rPr>
              <a:t> </a:t>
            </a:r>
            <a:r>
              <a:rPr lang="en-US" sz="2000" b="1" dirty="0" err="1">
                <a:solidFill>
                  <a:srgbClr val="212529"/>
                </a:solidFill>
                <a:latin typeface="Times New Roman" panose="02020603050405020304" pitchFamily="18" charset="0"/>
                <a:cs typeface="Times New Roman" panose="02020603050405020304" pitchFamily="18" charset="0"/>
              </a:rPr>
              <a:t>Gör</a:t>
            </a:r>
            <a:r>
              <a:rPr lang="tr-TR" sz="2000" b="1" dirty="0">
                <a:solidFill>
                  <a:srgbClr val="212529"/>
                </a:solidFill>
                <a:latin typeface="Times New Roman" panose="02020603050405020304" pitchFamily="18" charset="0"/>
                <a:cs typeface="Times New Roman" panose="02020603050405020304" pitchFamily="18" charset="0"/>
              </a:rPr>
              <a:t>. </a:t>
            </a:r>
            <a:r>
              <a:rPr lang="en-US" sz="2000" b="1" dirty="0">
                <a:solidFill>
                  <a:srgbClr val="212529"/>
                </a:solidFill>
                <a:latin typeface="Times New Roman" panose="02020603050405020304" pitchFamily="18" charset="0"/>
                <a:cs typeface="Times New Roman" panose="02020603050405020304" pitchFamily="18" charset="0"/>
              </a:rPr>
              <a:t>İbrahim Şamil Soylu</a:t>
            </a:r>
            <a:endParaRPr lang="en-US" sz="2000" dirty="0">
              <a:solidFill>
                <a:srgbClr val="212529"/>
              </a:solidFill>
              <a:latin typeface="Times New Roman" panose="02020603050405020304" pitchFamily="18" charset="0"/>
              <a:cs typeface="Times New Roman" panose="02020603050405020304" pitchFamily="18" charset="0"/>
            </a:endParaRPr>
          </a:p>
          <a:p>
            <a:pPr algn="ctr"/>
            <a:endParaRPr lang="tr-TR" sz="2000" b="1" dirty="0">
              <a:solidFill>
                <a:srgbClr val="212529"/>
              </a:solidFill>
              <a:latin typeface="Times New Roman" panose="02020603050405020304" pitchFamily="18" charset="0"/>
              <a:cs typeface="Times New Roman" panose="02020603050405020304" pitchFamily="18" charset="0"/>
            </a:endParaRPr>
          </a:p>
          <a:p>
            <a:pPr algn="ctr"/>
            <a:r>
              <a:rPr lang="tr-TR" sz="2000" b="1" dirty="0">
                <a:solidFill>
                  <a:srgbClr val="212529"/>
                </a:solidFill>
                <a:latin typeface="Times New Roman" panose="02020603050405020304" pitchFamily="18" charset="0"/>
                <a:cs typeface="Times New Roman" panose="02020603050405020304" pitchFamily="18" charset="0"/>
              </a:rPr>
              <a:t>  </a:t>
            </a:r>
            <a:endParaRPr lang="tr-T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4039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5E870-579F-468D-E52E-F654285F2A28}"/>
            </a:ext>
          </a:extLst>
        </p:cNvPr>
        <p:cNvGrpSpPr/>
        <p:nvPr/>
      </p:nvGrpSpPr>
      <p:grpSpPr>
        <a:xfrm>
          <a:off x="0" y="0"/>
          <a:ext cx="0" cy="0"/>
          <a:chOff x="0" y="0"/>
          <a:chExt cx="0" cy="0"/>
        </a:xfrm>
      </p:grpSpPr>
      <p:pic>
        <p:nvPicPr>
          <p:cNvPr id="30" name="Image">
            <a:extLst>
              <a:ext uri="{FF2B5EF4-FFF2-40B4-BE49-F238E27FC236}">
                <a16:creationId xmlns:a16="http://schemas.microsoft.com/office/drawing/2014/main" id="{6396128A-31CC-B89D-B486-D7E6F00AA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1" y="0"/>
            <a:ext cx="12192000" cy="6857618"/>
          </a:xfrm>
          <a:prstGeom prst="rect">
            <a:avLst/>
          </a:prstGeom>
        </p:spPr>
      </p:pic>
      <p:sp>
        <p:nvSpPr>
          <p:cNvPr id="2" name="text 1">
            <a:extLst>
              <a:ext uri="{FF2B5EF4-FFF2-40B4-BE49-F238E27FC236}">
                <a16:creationId xmlns:a16="http://schemas.microsoft.com/office/drawing/2014/main" id="{6DD6A303-AE36-2C2C-1BBF-90CAA2F86D9F}"/>
              </a:ext>
            </a:extLst>
          </p:cNvPr>
          <p:cNvSpPr txBox="1"/>
          <p:nvPr/>
        </p:nvSpPr>
        <p:spPr>
          <a:xfrm>
            <a:off x="381000" y="381000"/>
            <a:ext cx="11811000" cy="984885"/>
          </a:xfrm>
          <a:prstGeom prst="rect">
            <a:avLst/>
          </a:prstGeom>
        </p:spPr>
        <p:txBody>
          <a:bodyPr vert="horz" wrap="square" lIns="0" tIns="0" rIns="0" bIns="0" rtlCol="0">
            <a:spAutoFit/>
          </a:bodyPr>
          <a:lstStyle/>
          <a:p>
            <a:pPr algn="ctr"/>
            <a:r>
              <a:rPr lang="tr-TR" sz="3200" b="1" spc="10" dirty="0">
                <a:solidFill>
                  <a:srgbClr val="203864"/>
                </a:solidFill>
                <a:latin typeface="Times New Roman" panose="02020603050405020304" pitchFamily="18" charset="0"/>
                <a:cs typeface="Times New Roman" panose="02020603050405020304" pitchFamily="18" charset="0"/>
              </a:rPr>
              <a:t>Kariyer Planlama Uygulama ve Araştırma Merkezi </a:t>
            </a:r>
          </a:p>
          <a:p>
            <a:pPr algn="ctr"/>
            <a:r>
              <a:rPr lang="tr-TR" sz="3200" b="1" spc="10" dirty="0">
                <a:solidFill>
                  <a:srgbClr val="203864"/>
                </a:solidFill>
                <a:latin typeface="Times New Roman" panose="02020603050405020304" pitchFamily="18" charset="0"/>
                <a:cs typeface="Times New Roman" panose="02020603050405020304" pitchFamily="18" charset="0"/>
              </a:rPr>
              <a:t>İyi Uygulama Örnekleri </a:t>
            </a:r>
          </a:p>
        </p:txBody>
      </p:sp>
      <p:sp>
        <p:nvSpPr>
          <p:cNvPr id="12" name="text 1">
            <a:extLst>
              <a:ext uri="{FF2B5EF4-FFF2-40B4-BE49-F238E27FC236}">
                <a16:creationId xmlns:a16="http://schemas.microsoft.com/office/drawing/2014/main" id="{37E61E57-EDFF-3225-69DA-523854D7446F}"/>
              </a:ext>
            </a:extLst>
          </p:cNvPr>
          <p:cNvSpPr txBox="1"/>
          <p:nvPr/>
        </p:nvSpPr>
        <p:spPr>
          <a:xfrm>
            <a:off x="1836420" y="1955037"/>
            <a:ext cx="6012180" cy="695575"/>
          </a:xfrm>
          <a:prstGeom prst="rect">
            <a:avLst/>
          </a:prstGeom>
        </p:spPr>
        <p:txBody>
          <a:bodyPr vert="horz" wrap="square" lIns="0" tIns="0" rIns="0" bIns="0" rtlCol="0">
            <a:spAutoFit/>
          </a:bodyPr>
          <a:lstStyle/>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p:txBody>
      </p:sp>
      <p:sp>
        <p:nvSpPr>
          <p:cNvPr id="3" name="Dikdörtgen 2">
            <a:extLst>
              <a:ext uri="{FF2B5EF4-FFF2-40B4-BE49-F238E27FC236}">
                <a16:creationId xmlns:a16="http://schemas.microsoft.com/office/drawing/2014/main" id="{07C0B6B1-F92F-7117-2B3A-7F4F7E03B9A4}"/>
              </a:ext>
            </a:extLst>
          </p:cNvPr>
          <p:cNvSpPr/>
          <p:nvPr/>
        </p:nvSpPr>
        <p:spPr>
          <a:xfrm>
            <a:off x="1836420" y="1524000"/>
            <a:ext cx="9593580" cy="830997"/>
          </a:xfrm>
          <a:prstGeom prst="rect">
            <a:avLst/>
          </a:prstGeom>
        </p:spPr>
        <p:txBody>
          <a:bodyPr wrap="square">
            <a:spAutoFit/>
          </a:bodyPr>
          <a:lstStyle/>
          <a:p>
            <a:pPr algn="just"/>
            <a:r>
              <a:rPr lang="tr-TR" sz="2400" dirty="0">
                <a:latin typeface="Times New Roman" panose="02020603050405020304" pitchFamily="18" charset="0"/>
                <a:cs typeface="Times New Roman" panose="02020603050405020304" pitchFamily="18" charset="0"/>
              </a:rPr>
              <a:t>	Merkezimizde görev yapan Öğr. Gör. İbrahim Şamil SOYLU, RPD öğrencilerine yönelik bağımlılıkla mücadele eğitimleri verdi.</a:t>
            </a:r>
          </a:p>
        </p:txBody>
      </p:sp>
      <p:pic>
        <p:nvPicPr>
          <p:cNvPr id="6" name="Resim 5" descr="iç mekan, giyim, Konferans salonu, sandalye içeren bir resim&#10;&#10;Yapay zeka tarafından oluşturulmuş içerik yanlış olabilir.">
            <a:extLst>
              <a:ext uri="{FF2B5EF4-FFF2-40B4-BE49-F238E27FC236}">
                <a16:creationId xmlns:a16="http://schemas.microsoft.com/office/drawing/2014/main" id="{EFA6124C-F81C-132B-7191-FC0AB29C6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6219" y="2950240"/>
            <a:ext cx="5173981" cy="36077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474374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E4283-D4C2-8AA2-16E8-B28CBB8F8321}"/>
            </a:ext>
          </a:extLst>
        </p:cNvPr>
        <p:cNvGrpSpPr/>
        <p:nvPr/>
      </p:nvGrpSpPr>
      <p:grpSpPr>
        <a:xfrm>
          <a:off x="0" y="0"/>
          <a:ext cx="0" cy="0"/>
          <a:chOff x="0" y="0"/>
          <a:chExt cx="0" cy="0"/>
        </a:xfrm>
      </p:grpSpPr>
      <p:pic>
        <p:nvPicPr>
          <p:cNvPr id="30" name="Image">
            <a:extLst>
              <a:ext uri="{FF2B5EF4-FFF2-40B4-BE49-F238E27FC236}">
                <a16:creationId xmlns:a16="http://schemas.microsoft.com/office/drawing/2014/main" id="{39B139B0-B417-CFF7-4F39-B61273AA83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13" y="15949"/>
            <a:ext cx="12192000" cy="6857618"/>
          </a:xfrm>
          <a:prstGeom prst="rect">
            <a:avLst/>
          </a:prstGeom>
        </p:spPr>
      </p:pic>
      <p:sp>
        <p:nvSpPr>
          <p:cNvPr id="2" name="text 1">
            <a:extLst>
              <a:ext uri="{FF2B5EF4-FFF2-40B4-BE49-F238E27FC236}">
                <a16:creationId xmlns:a16="http://schemas.microsoft.com/office/drawing/2014/main" id="{7C83DC4A-D79C-1168-634F-5CD6BDD29C0B}"/>
              </a:ext>
            </a:extLst>
          </p:cNvPr>
          <p:cNvSpPr txBox="1"/>
          <p:nvPr/>
        </p:nvSpPr>
        <p:spPr>
          <a:xfrm>
            <a:off x="228601" y="457200"/>
            <a:ext cx="11807386" cy="861774"/>
          </a:xfrm>
          <a:prstGeom prst="rect">
            <a:avLst/>
          </a:prstGeom>
        </p:spPr>
        <p:txBody>
          <a:bodyPr vert="horz" wrap="square" lIns="0" tIns="0" rIns="0" bIns="0" rtlCol="0">
            <a:spAutoFit/>
          </a:bodyPr>
          <a:lstStyle/>
          <a:p>
            <a:pPr algn="ctr"/>
            <a:r>
              <a:rPr lang="tr-TR" sz="2800" b="1" spc="10" dirty="0">
                <a:solidFill>
                  <a:srgbClr val="203864"/>
                </a:solidFill>
                <a:latin typeface="Times New Roman" panose="02020603050405020304" pitchFamily="18" charset="0"/>
                <a:cs typeface="Times New Roman" panose="02020603050405020304" pitchFamily="18" charset="0"/>
              </a:rPr>
              <a:t>Kariyer Planlama Uygulama ve Araştırma Merkezi </a:t>
            </a:r>
          </a:p>
          <a:p>
            <a:pPr algn="ctr"/>
            <a:r>
              <a:rPr lang="tr-TR" sz="2800" b="1" spc="10" dirty="0">
                <a:solidFill>
                  <a:srgbClr val="203864"/>
                </a:solidFill>
                <a:latin typeface="Times New Roman" panose="02020603050405020304" pitchFamily="18" charset="0"/>
                <a:cs typeface="Times New Roman" panose="02020603050405020304" pitchFamily="18" charset="0"/>
              </a:rPr>
              <a:t>İyi Uygulama Örnekleri </a:t>
            </a:r>
          </a:p>
        </p:txBody>
      </p:sp>
      <p:sp>
        <p:nvSpPr>
          <p:cNvPr id="12" name="text 1">
            <a:extLst>
              <a:ext uri="{FF2B5EF4-FFF2-40B4-BE49-F238E27FC236}">
                <a16:creationId xmlns:a16="http://schemas.microsoft.com/office/drawing/2014/main" id="{BCD5754F-E3C1-B037-571A-28BE98450DF3}"/>
              </a:ext>
            </a:extLst>
          </p:cNvPr>
          <p:cNvSpPr txBox="1"/>
          <p:nvPr/>
        </p:nvSpPr>
        <p:spPr>
          <a:xfrm>
            <a:off x="1836420" y="1955037"/>
            <a:ext cx="6012180" cy="695575"/>
          </a:xfrm>
          <a:prstGeom prst="rect">
            <a:avLst/>
          </a:prstGeom>
        </p:spPr>
        <p:txBody>
          <a:bodyPr vert="horz" wrap="square" lIns="0" tIns="0" rIns="0" bIns="0" rtlCol="0">
            <a:spAutoFit/>
          </a:bodyPr>
          <a:lstStyle/>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p:txBody>
      </p:sp>
      <p:sp>
        <p:nvSpPr>
          <p:cNvPr id="3" name="Dikdörtgen 2">
            <a:extLst>
              <a:ext uri="{FF2B5EF4-FFF2-40B4-BE49-F238E27FC236}">
                <a16:creationId xmlns:a16="http://schemas.microsoft.com/office/drawing/2014/main" id="{F2759A1C-ABE2-021B-C5D8-3F15F1753FAD}"/>
              </a:ext>
            </a:extLst>
          </p:cNvPr>
          <p:cNvSpPr/>
          <p:nvPr/>
        </p:nvSpPr>
        <p:spPr>
          <a:xfrm>
            <a:off x="1870198" y="2445820"/>
            <a:ext cx="9559802" cy="707886"/>
          </a:xfrm>
          <a:prstGeom prst="rect">
            <a:avLst/>
          </a:prstGeom>
        </p:spPr>
        <p:txBody>
          <a:bodyPr wrap="square">
            <a:spAutoFit/>
          </a:bodyPr>
          <a:lstStyle/>
          <a:p>
            <a:pPr algn="just"/>
            <a:r>
              <a:rPr lang="tr-TR" sz="2000" dirty="0"/>
              <a:t>  </a:t>
            </a:r>
          </a:p>
          <a:p>
            <a:pPr algn="just"/>
            <a:endParaRPr lang="tr-TR" sz="2000" dirty="0"/>
          </a:p>
        </p:txBody>
      </p:sp>
      <p:sp>
        <p:nvSpPr>
          <p:cNvPr id="8" name="text 1">
            <a:extLst>
              <a:ext uri="{FF2B5EF4-FFF2-40B4-BE49-F238E27FC236}">
                <a16:creationId xmlns:a16="http://schemas.microsoft.com/office/drawing/2014/main" id="{AC534436-0AF3-2B6D-E538-602002BB6414}"/>
              </a:ext>
            </a:extLst>
          </p:cNvPr>
          <p:cNvSpPr txBox="1"/>
          <p:nvPr/>
        </p:nvSpPr>
        <p:spPr>
          <a:xfrm>
            <a:off x="1600200" y="1600200"/>
            <a:ext cx="10210800" cy="1107996"/>
          </a:xfrm>
          <a:prstGeom prst="rect">
            <a:avLst/>
          </a:prstGeom>
        </p:spPr>
        <p:txBody>
          <a:bodyPr vert="horz" wrap="square" lIns="0" tIns="0" rIns="0" bIns="0" rtlCol="0">
            <a:spAutoFit/>
          </a:bodyPr>
          <a:lstStyle/>
          <a:p>
            <a:pPr algn="just"/>
            <a:r>
              <a:rPr lang="tr-TR" sz="2400" dirty="0">
                <a:latin typeface="Times New Roman" panose="02020603050405020304" pitchFamily="18" charset="0"/>
                <a:cs typeface="Times New Roman" panose="02020603050405020304" pitchFamily="18" charset="0"/>
              </a:rPr>
              <a:t>	Kırşehir Ahi Evran Üniversitesi İşletme Bölümü, kariyer gelişimlerini desteklemek amacıyla Türkiye'nin en büyük lastik üreticisi ve Kırşehir’in en büyük sanayi kuruluşu olan PETLAS Lastik Fabrikası’na teknik bir gezi düzenledi.</a:t>
            </a:r>
            <a:endParaRPr sz="2400" dirty="0">
              <a:latin typeface="Times New Roman" panose="02020603050405020304" pitchFamily="18" charset="0"/>
              <a:cs typeface="Times New Roman" panose="02020603050405020304" pitchFamily="18" charset="0"/>
            </a:endParaRPr>
          </a:p>
        </p:txBody>
      </p:sp>
      <p:pic>
        <p:nvPicPr>
          <p:cNvPr id="6" name="Resim 5" descr="iç mekan, mobilya, giyim, tavan içeren bir resim&#10;&#10;Yapay zeka tarafından oluşturulan içerik yanlış olabilir.">
            <a:extLst>
              <a:ext uri="{FF2B5EF4-FFF2-40B4-BE49-F238E27FC236}">
                <a16:creationId xmlns:a16="http://schemas.microsoft.com/office/drawing/2014/main" id="{EE2C0774-EF38-E4BD-5EC9-B71D8080DB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3350" y="3063033"/>
            <a:ext cx="5124450" cy="3581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30490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2D33B-7F65-8C4A-C61B-985DDD25BB1A}"/>
            </a:ext>
          </a:extLst>
        </p:cNvPr>
        <p:cNvGrpSpPr/>
        <p:nvPr/>
      </p:nvGrpSpPr>
      <p:grpSpPr>
        <a:xfrm>
          <a:off x="0" y="0"/>
          <a:ext cx="0" cy="0"/>
          <a:chOff x="0" y="0"/>
          <a:chExt cx="0" cy="0"/>
        </a:xfrm>
      </p:grpSpPr>
      <p:pic>
        <p:nvPicPr>
          <p:cNvPr id="30" name="Image">
            <a:extLst>
              <a:ext uri="{FF2B5EF4-FFF2-40B4-BE49-F238E27FC236}">
                <a16:creationId xmlns:a16="http://schemas.microsoft.com/office/drawing/2014/main" id="{5C2D7EF3-E4E1-8A4B-5468-FEF2630D8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13" y="15949"/>
            <a:ext cx="12192000" cy="6857618"/>
          </a:xfrm>
          <a:prstGeom prst="rect">
            <a:avLst/>
          </a:prstGeom>
        </p:spPr>
      </p:pic>
      <p:sp>
        <p:nvSpPr>
          <p:cNvPr id="2" name="text 1">
            <a:extLst>
              <a:ext uri="{FF2B5EF4-FFF2-40B4-BE49-F238E27FC236}">
                <a16:creationId xmlns:a16="http://schemas.microsoft.com/office/drawing/2014/main" id="{A367DF2A-51D9-66D3-3C4B-03199C82D3A1}"/>
              </a:ext>
            </a:extLst>
          </p:cNvPr>
          <p:cNvSpPr txBox="1"/>
          <p:nvPr/>
        </p:nvSpPr>
        <p:spPr>
          <a:xfrm>
            <a:off x="228601" y="457200"/>
            <a:ext cx="11807386" cy="861774"/>
          </a:xfrm>
          <a:prstGeom prst="rect">
            <a:avLst/>
          </a:prstGeom>
        </p:spPr>
        <p:txBody>
          <a:bodyPr vert="horz" wrap="square" lIns="0" tIns="0" rIns="0" bIns="0" rtlCol="0">
            <a:spAutoFit/>
          </a:bodyPr>
          <a:lstStyle/>
          <a:p>
            <a:pPr algn="ctr"/>
            <a:r>
              <a:rPr lang="tr-TR" sz="2800" b="1" spc="10" dirty="0">
                <a:solidFill>
                  <a:srgbClr val="203864"/>
                </a:solidFill>
                <a:latin typeface="Times New Roman" panose="02020603050405020304" pitchFamily="18" charset="0"/>
                <a:cs typeface="Times New Roman" panose="02020603050405020304" pitchFamily="18" charset="0"/>
              </a:rPr>
              <a:t>Kariyer Planlama Uygulama ve Araştırma Merkezi </a:t>
            </a:r>
          </a:p>
          <a:p>
            <a:pPr algn="ctr"/>
            <a:r>
              <a:rPr lang="tr-TR" sz="2800" b="1" spc="10" dirty="0">
                <a:solidFill>
                  <a:srgbClr val="203864"/>
                </a:solidFill>
                <a:latin typeface="Times New Roman" panose="02020603050405020304" pitchFamily="18" charset="0"/>
                <a:cs typeface="Times New Roman" panose="02020603050405020304" pitchFamily="18" charset="0"/>
              </a:rPr>
              <a:t>İyi Uygulama Örnekleri </a:t>
            </a:r>
          </a:p>
        </p:txBody>
      </p:sp>
      <p:sp>
        <p:nvSpPr>
          <p:cNvPr id="12" name="text 1">
            <a:extLst>
              <a:ext uri="{FF2B5EF4-FFF2-40B4-BE49-F238E27FC236}">
                <a16:creationId xmlns:a16="http://schemas.microsoft.com/office/drawing/2014/main" id="{7D2F6D32-364B-A695-0E70-CD5750ABE547}"/>
              </a:ext>
            </a:extLst>
          </p:cNvPr>
          <p:cNvSpPr txBox="1"/>
          <p:nvPr/>
        </p:nvSpPr>
        <p:spPr>
          <a:xfrm>
            <a:off x="1836420" y="1955037"/>
            <a:ext cx="6012180" cy="695575"/>
          </a:xfrm>
          <a:prstGeom prst="rect">
            <a:avLst/>
          </a:prstGeom>
        </p:spPr>
        <p:txBody>
          <a:bodyPr vert="horz" wrap="square" lIns="0" tIns="0" rIns="0" bIns="0" rtlCol="0">
            <a:spAutoFit/>
          </a:bodyPr>
          <a:lstStyle/>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p:txBody>
      </p:sp>
      <p:sp>
        <p:nvSpPr>
          <p:cNvPr id="3" name="Dikdörtgen 2">
            <a:extLst>
              <a:ext uri="{FF2B5EF4-FFF2-40B4-BE49-F238E27FC236}">
                <a16:creationId xmlns:a16="http://schemas.microsoft.com/office/drawing/2014/main" id="{4D139CA4-1EFE-8681-E717-302AAB614D84}"/>
              </a:ext>
            </a:extLst>
          </p:cNvPr>
          <p:cNvSpPr/>
          <p:nvPr/>
        </p:nvSpPr>
        <p:spPr>
          <a:xfrm>
            <a:off x="1870198" y="2445820"/>
            <a:ext cx="9559802" cy="707886"/>
          </a:xfrm>
          <a:prstGeom prst="rect">
            <a:avLst/>
          </a:prstGeom>
        </p:spPr>
        <p:txBody>
          <a:bodyPr wrap="square">
            <a:spAutoFit/>
          </a:bodyPr>
          <a:lstStyle/>
          <a:p>
            <a:pPr algn="just"/>
            <a:r>
              <a:rPr lang="tr-TR" sz="2000" dirty="0"/>
              <a:t>  </a:t>
            </a:r>
          </a:p>
          <a:p>
            <a:pPr algn="just"/>
            <a:endParaRPr lang="tr-TR" sz="2000" dirty="0"/>
          </a:p>
        </p:txBody>
      </p:sp>
      <p:sp>
        <p:nvSpPr>
          <p:cNvPr id="8" name="text 1">
            <a:extLst>
              <a:ext uri="{FF2B5EF4-FFF2-40B4-BE49-F238E27FC236}">
                <a16:creationId xmlns:a16="http://schemas.microsoft.com/office/drawing/2014/main" id="{AB98C394-E1A1-A8B6-B743-C3CDEAD24CB8}"/>
              </a:ext>
            </a:extLst>
          </p:cNvPr>
          <p:cNvSpPr txBox="1"/>
          <p:nvPr/>
        </p:nvSpPr>
        <p:spPr>
          <a:xfrm>
            <a:off x="1600200" y="1600200"/>
            <a:ext cx="10210800" cy="1477328"/>
          </a:xfrm>
          <a:prstGeom prst="rect">
            <a:avLst/>
          </a:prstGeom>
        </p:spPr>
        <p:txBody>
          <a:bodyPr vert="horz" wrap="square" lIns="0" tIns="0" rIns="0" bIns="0" rtlCol="0">
            <a:spAutoFit/>
          </a:bodyPr>
          <a:lstStyle/>
          <a:p>
            <a:pPr algn="just"/>
            <a:r>
              <a:rPr lang="tr-TR" sz="2400" dirty="0">
                <a:latin typeface="Times New Roman" panose="02020603050405020304" pitchFamily="18" charset="0"/>
                <a:cs typeface="Times New Roman" panose="02020603050405020304" pitchFamily="18" charset="0"/>
              </a:rPr>
              <a:t>	Kırşehir Ahi Evran Üniversitesi Sosyal Bilimler Meslek Yüksekokulu Halkla İlişkiler ve Tanıtım Bölümü, Yönetim ve Organizasyon Bölümü ile İktisadi ve İdari Bilimler Fakültesi öğrencileri, MAN Kamyon ve Minibüs Ticaret A.Ş. tesislerine teknik gezi düzenledi.</a:t>
            </a:r>
            <a:endParaRPr sz="2400" dirty="0">
              <a:latin typeface="Times New Roman" panose="02020603050405020304" pitchFamily="18" charset="0"/>
              <a:cs typeface="Times New Roman" panose="02020603050405020304" pitchFamily="18" charset="0"/>
            </a:endParaRPr>
          </a:p>
        </p:txBody>
      </p:sp>
      <p:pic>
        <p:nvPicPr>
          <p:cNvPr id="5" name="Resim 4" descr="giyim, kişi, şahıs, adam, insan, gülümsemek, gülüş içeren bir resim&#10;&#10;Yapay zeka tarafından oluşturulmuş içerik yanlış olabilir.">
            <a:extLst>
              <a:ext uri="{FF2B5EF4-FFF2-40B4-BE49-F238E27FC236}">
                <a16:creationId xmlns:a16="http://schemas.microsoft.com/office/drawing/2014/main" id="{17ED255E-4D6C-DE9D-8A37-B859853380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3375603"/>
            <a:ext cx="4648200" cy="32760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13892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3B769-ACC8-5825-CAD5-8D0E08555073}"/>
            </a:ext>
          </a:extLst>
        </p:cNvPr>
        <p:cNvGrpSpPr/>
        <p:nvPr/>
      </p:nvGrpSpPr>
      <p:grpSpPr>
        <a:xfrm>
          <a:off x="0" y="0"/>
          <a:ext cx="0" cy="0"/>
          <a:chOff x="0" y="0"/>
          <a:chExt cx="0" cy="0"/>
        </a:xfrm>
      </p:grpSpPr>
      <p:pic>
        <p:nvPicPr>
          <p:cNvPr id="30" name="Image">
            <a:extLst>
              <a:ext uri="{FF2B5EF4-FFF2-40B4-BE49-F238E27FC236}">
                <a16:creationId xmlns:a16="http://schemas.microsoft.com/office/drawing/2014/main" id="{FF9C0CDF-C625-AAAE-D7BA-4994A6A7E2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618"/>
          </a:xfrm>
          <a:prstGeom prst="rect">
            <a:avLst/>
          </a:prstGeom>
        </p:spPr>
      </p:pic>
      <p:sp>
        <p:nvSpPr>
          <p:cNvPr id="2" name="text 1">
            <a:extLst>
              <a:ext uri="{FF2B5EF4-FFF2-40B4-BE49-F238E27FC236}">
                <a16:creationId xmlns:a16="http://schemas.microsoft.com/office/drawing/2014/main" id="{E4C68BFB-04A7-B46A-3778-A2DAF68E97FE}"/>
              </a:ext>
            </a:extLst>
          </p:cNvPr>
          <p:cNvSpPr txBox="1"/>
          <p:nvPr/>
        </p:nvSpPr>
        <p:spPr>
          <a:xfrm>
            <a:off x="304800" y="381001"/>
            <a:ext cx="11731187" cy="984886"/>
          </a:xfrm>
          <a:prstGeom prst="rect">
            <a:avLst/>
          </a:prstGeom>
        </p:spPr>
        <p:txBody>
          <a:bodyPr vert="horz" wrap="square" lIns="0" tIns="0" rIns="0" bIns="0" rtlCol="0">
            <a:spAutoFit/>
          </a:bodyPr>
          <a:lstStyle/>
          <a:p>
            <a:pPr algn="ctr"/>
            <a:r>
              <a:rPr lang="tr-TR" sz="3200" b="1" spc="10" dirty="0">
                <a:solidFill>
                  <a:srgbClr val="203864"/>
                </a:solidFill>
                <a:latin typeface="Times New Roman" panose="02020603050405020304" pitchFamily="18" charset="0"/>
                <a:cs typeface="Times New Roman" panose="02020603050405020304" pitchFamily="18" charset="0"/>
              </a:rPr>
              <a:t>Kariyer Planlama Uygulama ve Araştırma Merkezi </a:t>
            </a:r>
          </a:p>
          <a:p>
            <a:pPr algn="ctr"/>
            <a:r>
              <a:rPr lang="tr-TR" sz="3200" b="1" spc="10" dirty="0">
                <a:solidFill>
                  <a:srgbClr val="203864"/>
                </a:solidFill>
                <a:latin typeface="Times New Roman" panose="02020603050405020304" pitchFamily="18" charset="0"/>
                <a:cs typeface="Times New Roman" panose="02020603050405020304" pitchFamily="18" charset="0"/>
              </a:rPr>
              <a:t>İyi Uygulama Örnekleri </a:t>
            </a:r>
          </a:p>
        </p:txBody>
      </p:sp>
      <p:sp>
        <p:nvSpPr>
          <p:cNvPr id="12" name="text 1">
            <a:extLst>
              <a:ext uri="{FF2B5EF4-FFF2-40B4-BE49-F238E27FC236}">
                <a16:creationId xmlns:a16="http://schemas.microsoft.com/office/drawing/2014/main" id="{5452FD16-E5E1-B4D1-3FAC-E5AD92892C64}"/>
              </a:ext>
            </a:extLst>
          </p:cNvPr>
          <p:cNvSpPr txBox="1"/>
          <p:nvPr/>
        </p:nvSpPr>
        <p:spPr>
          <a:xfrm>
            <a:off x="1836420" y="1955037"/>
            <a:ext cx="6012180" cy="695575"/>
          </a:xfrm>
          <a:prstGeom prst="rect">
            <a:avLst/>
          </a:prstGeom>
        </p:spPr>
        <p:txBody>
          <a:bodyPr vert="horz" wrap="square" lIns="0" tIns="0" rIns="0" bIns="0" rtlCol="0">
            <a:spAutoFit/>
          </a:bodyPr>
          <a:lstStyle/>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p:txBody>
      </p:sp>
      <p:sp>
        <p:nvSpPr>
          <p:cNvPr id="3" name="Dikdörtgen 2">
            <a:extLst>
              <a:ext uri="{FF2B5EF4-FFF2-40B4-BE49-F238E27FC236}">
                <a16:creationId xmlns:a16="http://schemas.microsoft.com/office/drawing/2014/main" id="{9D610737-C765-BDBA-14B8-8834AAB58083}"/>
              </a:ext>
            </a:extLst>
          </p:cNvPr>
          <p:cNvSpPr/>
          <p:nvPr/>
        </p:nvSpPr>
        <p:spPr>
          <a:xfrm>
            <a:off x="1870198" y="2445820"/>
            <a:ext cx="9559802" cy="707886"/>
          </a:xfrm>
          <a:prstGeom prst="rect">
            <a:avLst/>
          </a:prstGeom>
        </p:spPr>
        <p:txBody>
          <a:bodyPr wrap="square">
            <a:spAutoFit/>
          </a:bodyPr>
          <a:lstStyle/>
          <a:p>
            <a:pPr algn="just"/>
            <a:r>
              <a:rPr lang="tr-TR" sz="2000" dirty="0"/>
              <a:t>  </a:t>
            </a:r>
          </a:p>
          <a:p>
            <a:pPr algn="just"/>
            <a:endParaRPr lang="tr-TR" sz="2000" dirty="0"/>
          </a:p>
        </p:txBody>
      </p:sp>
      <p:sp>
        <p:nvSpPr>
          <p:cNvPr id="8" name="text 1">
            <a:extLst>
              <a:ext uri="{FF2B5EF4-FFF2-40B4-BE49-F238E27FC236}">
                <a16:creationId xmlns:a16="http://schemas.microsoft.com/office/drawing/2014/main" id="{8F7DCD08-FA9D-9AD8-7BCF-B59833BE0998}"/>
              </a:ext>
            </a:extLst>
          </p:cNvPr>
          <p:cNvSpPr txBox="1"/>
          <p:nvPr/>
        </p:nvSpPr>
        <p:spPr>
          <a:xfrm>
            <a:off x="2039112" y="1600200"/>
            <a:ext cx="9314688" cy="2585323"/>
          </a:xfrm>
          <a:prstGeom prst="rect">
            <a:avLst/>
          </a:prstGeom>
        </p:spPr>
        <p:txBody>
          <a:bodyPr vert="horz" wrap="square" lIns="0" tIns="0" rIns="0" bIns="0" rtlCol="0">
            <a:spAutoFit/>
          </a:bodyPr>
          <a:lstStyle/>
          <a:p>
            <a:pPr marL="0" algn="just">
              <a:lnSpc>
                <a:spcPct val="100000"/>
              </a:lnSpc>
            </a:pPr>
            <a:r>
              <a:rPr lang="tr-TR" sz="2400" b="1" spc="10" dirty="0">
                <a:solidFill>
                  <a:srgbClr val="2B2A29"/>
                </a:solidFill>
                <a:latin typeface="Times New Roman" panose="02020603050405020304" pitchFamily="18" charset="0"/>
                <a:cs typeface="Times New Roman" panose="02020603050405020304" pitchFamily="18" charset="0"/>
              </a:rPr>
              <a:t>İç ve Dış Paydaş Ziyaretleri</a:t>
            </a:r>
          </a:p>
          <a:p>
            <a:pPr algn="just"/>
            <a:r>
              <a:rPr lang="tr-TR" sz="2400" dirty="0">
                <a:latin typeface="Times New Roman" panose="02020603050405020304" pitchFamily="18" charset="0"/>
                <a:cs typeface="Times New Roman" panose="02020603050405020304" pitchFamily="18" charset="0"/>
              </a:rPr>
              <a:t>	Kırşehir Ahi Evran Üniversitesi Kariyer Planlama Uygulama ve Araştırma Merkezi olarak paydaşlarımızı ziyaret ederek öğrencilerin kariyer gelişimi ve ortak yürütülebilecek projeler üzerine verimli bir görüşmeler gerçekleştirilmektedir.</a:t>
            </a:r>
          </a:p>
          <a:p>
            <a:pPr marL="0" algn="just">
              <a:lnSpc>
                <a:spcPct val="100000"/>
              </a:lnSpc>
            </a:pPr>
            <a:endParaRPr lang="tr-TR" sz="2400" b="1" spc="10" dirty="0">
              <a:solidFill>
                <a:srgbClr val="2B2A29"/>
              </a:solidFill>
              <a:latin typeface="Times New Roman" panose="02020603050405020304" pitchFamily="18" charset="0"/>
              <a:cs typeface="Times New Roman" panose="02020603050405020304" pitchFamily="18" charset="0"/>
            </a:endParaRPr>
          </a:p>
          <a:p>
            <a:pPr marL="0" algn="just">
              <a:lnSpc>
                <a:spcPct val="100000"/>
              </a:lnSpc>
            </a:pPr>
            <a:endParaRPr sz="2400" dirty="0">
              <a:latin typeface="Times New Roman" panose="02020603050405020304" pitchFamily="18" charset="0"/>
              <a:cs typeface="Times New Roman" panose="02020603050405020304" pitchFamily="18" charset="0"/>
            </a:endParaRPr>
          </a:p>
        </p:txBody>
      </p:sp>
      <p:pic>
        <p:nvPicPr>
          <p:cNvPr id="5" name="Resim 4" descr="iç mekan, mobilya, giyim, kişi, şahıs içeren bir resim&#10;&#10;Yapay zeka tarafından oluşturulmuş içerik yanlış olabilir.">
            <a:extLst>
              <a:ext uri="{FF2B5EF4-FFF2-40B4-BE49-F238E27FC236}">
                <a16:creationId xmlns:a16="http://schemas.microsoft.com/office/drawing/2014/main" id="{58E31072-A500-520A-D471-C4C0A505FD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6662" y="3496232"/>
            <a:ext cx="4559587" cy="3208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140657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22B17-FA10-3312-977D-EC9777C7919B}"/>
            </a:ext>
          </a:extLst>
        </p:cNvPr>
        <p:cNvGrpSpPr/>
        <p:nvPr/>
      </p:nvGrpSpPr>
      <p:grpSpPr>
        <a:xfrm>
          <a:off x="0" y="0"/>
          <a:ext cx="0" cy="0"/>
          <a:chOff x="0" y="0"/>
          <a:chExt cx="0" cy="0"/>
        </a:xfrm>
      </p:grpSpPr>
      <p:pic>
        <p:nvPicPr>
          <p:cNvPr id="30" name="Image">
            <a:extLst>
              <a:ext uri="{FF2B5EF4-FFF2-40B4-BE49-F238E27FC236}">
                <a16:creationId xmlns:a16="http://schemas.microsoft.com/office/drawing/2014/main" id="{AE3DCD99-3679-ED88-0090-74A3F78D4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13" y="15949"/>
            <a:ext cx="12192000" cy="6857618"/>
          </a:xfrm>
          <a:prstGeom prst="rect">
            <a:avLst/>
          </a:prstGeom>
        </p:spPr>
      </p:pic>
      <p:sp>
        <p:nvSpPr>
          <p:cNvPr id="2" name="text 1">
            <a:extLst>
              <a:ext uri="{FF2B5EF4-FFF2-40B4-BE49-F238E27FC236}">
                <a16:creationId xmlns:a16="http://schemas.microsoft.com/office/drawing/2014/main" id="{21F5AE92-E23D-121D-212A-1BA7FE1DB89D}"/>
              </a:ext>
            </a:extLst>
          </p:cNvPr>
          <p:cNvSpPr txBox="1"/>
          <p:nvPr/>
        </p:nvSpPr>
        <p:spPr>
          <a:xfrm>
            <a:off x="304801" y="512906"/>
            <a:ext cx="11731186" cy="861774"/>
          </a:xfrm>
          <a:prstGeom prst="rect">
            <a:avLst/>
          </a:prstGeom>
        </p:spPr>
        <p:txBody>
          <a:bodyPr vert="horz" wrap="square" lIns="0" tIns="0" rIns="0" bIns="0" rtlCol="0">
            <a:spAutoFit/>
          </a:bodyPr>
          <a:lstStyle/>
          <a:p>
            <a:pPr algn="ctr"/>
            <a:r>
              <a:rPr lang="tr-TR" sz="2800" b="1" spc="10" dirty="0">
                <a:solidFill>
                  <a:srgbClr val="203864"/>
                </a:solidFill>
                <a:latin typeface="Times New Roman" panose="02020603050405020304" pitchFamily="18" charset="0"/>
                <a:cs typeface="Times New Roman" panose="02020603050405020304" pitchFamily="18" charset="0"/>
              </a:rPr>
              <a:t>Kariyer Planlama Uygulama ve Araştırma Merkezi </a:t>
            </a:r>
          </a:p>
          <a:p>
            <a:pPr algn="ctr"/>
            <a:r>
              <a:rPr lang="tr-TR" sz="2800" b="1" spc="10" dirty="0">
                <a:solidFill>
                  <a:srgbClr val="203864"/>
                </a:solidFill>
                <a:latin typeface="Times New Roman" panose="02020603050405020304" pitchFamily="18" charset="0"/>
                <a:cs typeface="Times New Roman" panose="02020603050405020304" pitchFamily="18" charset="0"/>
              </a:rPr>
              <a:t>İyi Uygulama Örnekleri </a:t>
            </a:r>
          </a:p>
        </p:txBody>
      </p:sp>
      <p:sp>
        <p:nvSpPr>
          <p:cNvPr id="12" name="text 1">
            <a:extLst>
              <a:ext uri="{FF2B5EF4-FFF2-40B4-BE49-F238E27FC236}">
                <a16:creationId xmlns:a16="http://schemas.microsoft.com/office/drawing/2014/main" id="{9673E955-99D0-4466-0C00-FD0F0A7805FE}"/>
              </a:ext>
            </a:extLst>
          </p:cNvPr>
          <p:cNvSpPr txBox="1"/>
          <p:nvPr/>
        </p:nvSpPr>
        <p:spPr>
          <a:xfrm>
            <a:off x="1836420" y="1955037"/>
            <a:ext cx="6012180" cy="695575"/>
          </a:xfrm>
          <a:prstGeom prst="rect">
            <a:avLst/>
          </a:prstGeom>
        </p:spPr>
        <p:txBody>
          <a:bodyPr vert="horz" wrap="square" lIns="0" tIns="0" rIns="0" bIns="0" rtlCol="0">
            <a:spAutoFit/>
          </a:bodyPr>
          <a:lstStyle/>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p:txBody>
      </p:sp>
      <p:sp>
        <p:nvSpPr>
          <p:cNvPr id="3" name="Dikdörtgen 2">
            <a:extLst>
              <a:ext uri="{FF2B5EF4-FFF2-40B4-BE49-F238E27FC236}">
                <a16:creationId xmlns:a16="http://schemas.microsoft.com/office/drawing/2014/main" id="{D58EE467-C77F-6A00-48BD-DC49A820947A}"/>
              </a:ext>
            </a:extLst>
          </p:cNvPr>
          <p:cNvSpPr/>
          <p:nvPr/>
        </p:nvSpPr>
        <p:spPr>
          <a:xfrm>
            <a:off x="1870198" y="2445820"/>
            <a:ext cx="9559802" cy="707886"/>
          </a:xfrm>
          <a:prstGeom prst="rect">
            <a:avLst/>
          </a:prstGeom>
        </p:spPr>
        <p:txBody>
          <a:bodyPr wrap="square">
            <a:spAutoFit/>
          </a:bodyPr>
          <a:lstStyle/>
          <a:p>
            <a:pPr algn="just"/>
            <a:r>
              <a:rPr lang="tr-TR" sz="2000" dirty="0"/>
              <a:t>  </a:t>
            </a:r>
          </a:p>
          <a:p>
            <a:pPr algn="just"/>
            <a:endParaRPr lang="tr-TR" sz="2000" dirty="0"/>
          </a:p>
        </p:txBody>
      </p:sp>
      <p:sp>
        <p:nvSpPr>
          <p:cNvPr id="8" name="text 1">
            <a:extLst>
              <a:ext uri="{FF2B5EF4-FFF2-40B4-BE49-F238E27FC236}">
                <a16:creationId xmlns:a16="http://schemas.microsoft.com/office/drawing/2014/main" id="{E5DADF18-95FD-7C9B-0F9F-531E2CBD0225}"/>
              </a:ext>
            </a:extLst>
          </p:cNvPr>
          <p:cNvSpPr txBox="1"/>
          <p:nvPr/>
        </p:nvSpPr>
        <p:spPr>
          <a:xfrm>
            <a:off x="1676401" y="1524000"/>
            <a:ext cx="4038600" cy="738664"/>
          </a:xfrm>
          <a:prstGeom prst="rect">
            <a:avLst/>
          </a:prstGeom>
        </p:spPr>
        <p:txBody>
          <a:bodyPr vert="horz" wrap="square" lIns="0" tIns="0" rIns="0" bIns="0" rtlCol="0">
            <a:spAutoFit/>
          </a:bodyPr>
          <a:lstStyle/>
          <a:p>
            <a:pPr marL="0">
              <a:lnSpc>
                <a:spcPct val="100000"/>
              </a:lnSpc>
            </a:pPr>
            <a:r>
              <a:rPr lang="tr-TR" sz="2400" b="1" spc="10" dirty="0">
                <a:solidFill>
                  <a:srgbClr val="2B2A29"/>
                </a:solidFill>
                <a:latin typeface="Times New Roman" panose="02020603050405020304" pitchFamily="18" charset="0"/>
                <a:cs typeface="Times New Roman" panose="02020603050405020304" pitchFamily="18" charset="0"/>
              </a:rPr>
              <a:t>İç ve Dış Paydaş Ziyaretleri</a:t>
            </a:r>
          </a:p>
          <a:p>
            <a:pPr marL="0">
              <a:lnSpc>
                <a:spcPct val="100000"/>
              </a:lnSpc>
            </a:pPr>
            <a:endParaRPr sz="2400" dirty="0">
              <a:latin typeface="Times New Roman" panose="02020603050405020304" pitchFamily="18" charset="0"/>
              <a:cs typeface="Times New Roman" panose="02020603050405020304" pitchFamily="18" charset="0"/>
            </a:endParaRPr>
          </a:p>
        </p:txBody>
      </p:sp>
      <p:pic>
        <p:nvPicPr>
          <p:cNvPr id="6" name="Resim 5" descr="giyim, iç mekan, kişi, şahıs, duvar içeren bir resim&#10;&#10;Yapay zeka tarafından oluşturulmuş içerik yanlış olabilir.">
            <a:extLst>
              <a:ext uri="{FF2B5EF4-FFF2-40B4-BE49-F238E27FC236}">
                <a16:creationId xmlns:a16="http://schemas.microsoft.com/office/drawing/2014/main" id="{68291667-B559-BFB4-D696-57C137C28D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0099" y="2288873"/>
            <a:ext cx="5104382" cy="41950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Resim 8" descr="giyim, iç mekan, duvar, adam, insan içeren bir resim&#10;&#10;Yapay zeka tarafından oluşturulmuş içerik yanlış olabilir.">
            <a:extLst>
              <a:ext uri="{FF2B5EF4-FFF2-40B4-BE49-F238E27FC236}">
                <a16:creationId xmlns:a16="http://schemas.microsoft.com/office/drawing/2014/main" id="{16CB46AA-956B-96C5-6190-A276DEFF56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5717" y="2286000"/>
            <a:ext cx="4668899" cy="41950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508337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BCC5F-2998-E9B4-5B56-56DC2E37F8E8}"/>
            </a:ext>
          </a:extLst>
        </p:cNvPr>
        <p:cNvGrpSpPr/>
        <p:nvPr/>
      </p:nvGrpSpPr>
      <p:grpSpPr>
        <a:xfrm>
          <a:off x="0" y="0"/>
          <a:ext cx="0" cy="0"/>
          <a:chOff x="0" y="0"/>
          <a:chExt cx="0" cy="0"/>
        </a:xfrm>
      </p:grpSpPr>
      <p:pic>
        <p:nvPicPr>
          <p:cNvPr id="30" name="Image">
            <a:extLst>
              <a:ext uri="{FF2B5EF4-FFF2-40B4-BE49-F238E27FC236}">
                <a16:creationId xmlns:a16="http://schemas.microsoft.com/office/drawing/2014/main" id="{E9F49CD4-BDCA-7406-36F8-0828D5BD1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13" y="76582"/>
            <a:ext cx="12192000" cy="6857618"/>
          </a:xfrm>
          <a:prstGeom prst="rect">
            <a:avLst/>
          </a:prstGeom>
        </p:spPr>
      </p:pic>
      <p:sp>
        <p:nvSpPr>
          <p:cNvPr id="2" name="text 1">
            <a:extLst>
              <a:ext uri="{FF2B5EF4-FFF2-40B4-BE49-F238E27FC236}">
                <a16:creationId xmlns:a16="http://schemas.microsoft.com/office/drawing/2014/main" id="{C6BD11B3-D2A8-E1C9-1396-3EDAC30E3B33}"/>
              </a:ext>
            </a:extLst>
          </p:cNvPr>
          <p:cNvSpPr txBox="1"/>
          <p:nvPr/>
        </p:nvSpPr>
        <p:spPr>
          <a:xfrm>
            <a:off x="457200" y="304801"/>
            <a:ext cx="11578787" cy="984885"/>
          </a:xfrm>
          <a:prstGeom prst="rect">
            <a:avLst/>
          </a:prstGeom>
        </p:spPr>
        <p:txBody>
          <a:bodyPr vert="horz" wrap="square" lIns="0" tIns="0" rIns="0" bIns="0" rtlCol="0">
            <a:spAutoFit/>
          </a:bodyPr>
          <a:lstStyle/>
          <a:p>
            <a:pPr algn="ctr"/>
            <a:r>
              <a:rPr lang="tr-TR" sz="3200" b="1" spc="10" dirty="0">
                <a:solidFill>
                  <a:srgbClr val="203864"/>
                </a:solidFill>
                <a:latin typeface="Times New Roman" panose="02020603050405020304" pitchFamily="18" charset="0"/>
                <a:cs typeface="Times New Roman" panose="02020603050405020304" pitchFamily="18" charset="0"/>
              </a:rPr>
              <a:t>Kariyer Planlama Uygulama ve Araştırma Merkezi </a:t>
            </a:r>
          </a:p>
          <a:p>
            <a:pPr algn="ctr"/>
            <a:r>
              <a:rPr lang="tr-TR" sz="3200" b="1" spc="10" dirty="0">
                <a:solidFill>
                  <a:srgbClr val="203864"/>
                </a:solidFill>
                <a:latin typeface="Times New Roman" panose="02020603050405020304" pitchFamily="18" charset="0"/>
                <a:cs typeface="Times New Roman" panose="02020603050405020304" pitchFamily="18" charset="0"/>
              </a:rPr>
              <a:t>İyi Uygulama Örnekleri </a:t>
            </a:r>
          </a:p>
        </p:txBody>
      </p:sp>
      <p:sp>
        <p:nvSpPr>
          <p:cNvPr id="12" name="text 1">
            <a:extLst>
              <a:ext uri="{FF2B5EF4-FFF2-40B4-BE49-F238E27FC236}">
                <a16:creationId xmlns:a16="http://schemas.microsoft.com/office/drawing/2014/main" id="{44EAB0EA-013E-7400-49BC-5DD617D490F2}"/>
              </a:ext>
            </a:extLst>
          </p:cNvPr>
          <p:cNvSpPr txBox="1"/>
          <p:nvPr/>
        </p:nvSpPr>
        <p:spPr>
          <a:xfrm>
            <a:off x="1836420" y="1955037"/>
            <a:ext cx="6012180" cy="695575"/>
          </a:xfrm>
          <a:prstGeom prst="rect">
            <a:avLst/>
          </a:prstGeom>
        </p:spPr>
        <p:txBody>
          <a:bodyPr vert="horz" wrap="square" lIns="0" tIns="0" rIns="0" bIns="0" rtlCol="0">
            <a:spAutoFit/>
          </a:bodyPr>
          <a:lstStyle/>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p:txBody>
      </p:sp>
      <p:sp>
        <p:nvSpPr>
          <p:cNvPr id="3" name="Dikdörtgen 2">
            <a:extLst>
              <a:ext uri="{FF2B5EF4-FFF2-40B4-BE49-F238E27FC236}">
                <a16:creationId xmlns:a16="http://schemas.microsoft.com/office/drawing/2014/main" id="{03C8A27E-9AD5-0E97-B497-2E5D2EFBBFBE}"/>
              </a:ext>
            </a:extLst>
          </p:cNvPr>
          <p:cNvSpPr/>
          <p:nvPr/>
        </p:nvSpPr>
        <p:spPr>
          <a:xfrm>
            <a:off x="1870198" y="2445820"/>
            <a:ext cx="9559802" cy="707886"/>
          </a:xfrm>
          <a:prstGeom prst="rect">
            <a:avLst/>
          </a:prstGeom>
        </p:spPr>
        <p:txBody>
          <a:bodyPr wrap="square">
            <a:spAutoFit/>
          </a:bodyPr>
          <a:lstStyle/>
          <a:p>
            <a:pPr algn="just"/>
            <a:r>
              <a:rPr lang="tr-TR" sz="2000" dirty="0"/>
              <a:t>  </a:t>
            </a:r>
          </a:p>
          <a:p>
            <a:pPr algn="just"/>
            <a:endParaRPr lang="tr-TR" sz="2000" dirty="0"/>
          </a:p>
        </p:txBody>
      </p:sp>
      <p:sp>
        <p:nvSpPr>
          <p:cNvPr id="8" name="text 1">
            <a:extLst>
              <a:ext uri="{FF2B5EF4-FFF2-40B4-BE49-F238E27FC236}">
                <a16:creationId xmlns:a16="http://schemas.microsoft.com/office/drawing/2014/main" id="{29A6A40B-4063-0D81-7BAB-1DC90B06EEBC}"/>
              </a:ext>
            </a:extLst>
          </p:cNvPr>
          <p:cNvSpPr txBox="1"/>
          <p:nvPr/>
        </p:nvSpPr>
        <p:spPr>
          <a:xfrm>
            <a:off x="1653032" y="1487609"/>
            <a:ext cx="4391024" cy="615553"/>
          </a:xfrm>
          <a:prstGeom prst="rect">
            <a:avLst/>
          </a:prstGeom>
        </p:spPr>
        <p:txBody>
          <a:bodyPr vert="horz" wrap="square" lIns="0" tIns="0" rIns="0" bIns="0" rtlCol="0">
            <a:spAutoFit/>
          </a:bodyPr>
          <a:lstStyle/>
          <a:p>
            <a:pPr marL="0">
              <a:lnSpc>
                <a:spcPct val="100000"/>
              </a:lnSpc>
            </a:pPr>
            <a:r>
              <a:rPr lang="tr-TR" sz="2000" b="1" spc="10" dirty="0">
                <a:solidFill>
                  <a:srgbClr val="2B2A29"/>
                </a:solidFill>
                <a:latin typeface="Times New Roman" panose="02020603050405020304" pitchFamily="18" charset="0"/>
                <a:cs typeface="Times New Roman" panose="02020603050405020304" pitchFamily="18" charset="0"/>
              </a:rPr>
              <a:t>İç ve Dış Paydaş Ziyaretleri</a:t>
            </a:r>
          </a:p>
          <a:p>
            <a:pPr marL="0">
              <a:lnSpc>
                <a:spcPct val="100000"/>
              </a:lnSpc>
            </a:pPr>
            <a:endParaRPr sz="2000" dirty="0">
              <a:latin typeface="Times New Roman" panose="02020603050405020304" pitchFamily="18" charset="0"/>
              <a:cs typeface="Times New Roman" panose="02020603050405020304" pitchFamily="18" charset="0"/>
            </a:endParaRPr>
          </a:p>
        </p:txBody>
      </p:sp>
      <p:pic>
        <p:nvPicPr>
          <p:cNvPr id="5" name="Resim 4" descr="iç mekan, duvar, iç mekan tasarımı, sedir, kanape içeren bir resim&#10;&#10;Yapay zeka tarafından oluşturulmuş içerik yanlış olabilir.">
            <a:extLst>
              <a:ext uri="{FF2B5EF4-FFF2-40B4-BE49-F238E27FC236}">
                <a16:creationId xmlns:a16="http://schemas.microsoft.com/office/drawing/2014/main" id="{6CE6B549-CF22-2739-92F4-77677E4589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2166431"/>
            <a:ext cx="4724400" cy="430977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Resim 9" descr="giyim, kişi, şahıs, adam, insan, insan yüzü içeren bir resim&#10;&#10;Yapay zeka tarafından oluşturulmuş içerik yanlış olabilir.">
            <a:extLst>
              <a:ext uri="{FF2B5EF4-FFF2-40B4-BE49-F238E27FC236}">
                <a16:creationId xmlns:a16="http://schemas.microsoft.com/office/drawing/2014/main" id="{111841FE-5463-45F7-4CE7-2109CB0A5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6172" y="2166431"/>
            <a:ext cx="4157884" cy="43695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016516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6C69A-5317-7589-84A6-7580A2162938}"/>
            </a:ext>
          </a:extLst>
        </p:cNvPr>
        <p:cNvGrpSpPr/>
        <p:nvPr/>
      </p:nvGrpSpPr>
      <p:grpSpPr>
        <a:xfrm>
          <a:off x="0" y="0"/>
          <a:ext cx="0" cy="0"/>
          <a:chOff x="0" y="0"/>
          <a:chExt cx="0" cy="0"/>
        </a:xfrm>
      </p:grpSpPr>
      <p:pic>
        <p:nvPicPr>
          <p:cNvPr id="30" name="Image">
            <a:extLst>
              <a:ext uri="{FF2B5EF4-FFF2-40B4-BE49-F238E27FC236}">
                <a16:creationId xmlns:a16="http://schemas.microsoft.com/office/drawing/2014/main" id="{9998FBF3-8B77-4ACC-9604-62C3E9AA3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13" y="0"/>
            <a:ext cx="12192000" cy="6857618"/>
          </a:xfrm>
          <a:prstGeom prst="rect">
            <a:avLst/>
          </a:prstGeom>
        </p:spPr>
      </p:pic>
      <p:sp>
        <p:nvSpPr>
          <p:cNvPr id="2" name="text 1">
            <a:extLst>
              <a:ext uri="{FF2B5EF4-FFF2-40B4-BE49-F238E27FC236}">
                <a16:creationId xmlns:a16="http://schemas.microsoft.com/office/drawing/2014/main" id="{74149253-D1F6-6216-170A-08072A9B6D13}"/>
              </a:ext>
            </a:extLst>
          </p:cNvPr>
          <p:cNvSpPr txBox="1"/>
          <p:nvPr/>
        </p:nvSpPr>
        <p:spPr>
          <a:xfrm>
            <a:off x="381000" y="381000"/>
            <a:ext cx="11582400" cy="1308050"/>
          </a:xfrm>
          <a:prstGeom prst="rect">
            <a:avLst/>
          </a:prstGeom>
        </p:spPr>
        <p:txBody>
          <a:bodyPr vert="horz" wrap="square" lIns="0" tIns="0" rIns="0" bIns="0" rtlCol="0">
            <a:spAutoFit/>
          </a:bodyPr>
          <a:lstStyle/>
          <a:p>
            <a:pPr algn="ctr"/>
            <a:r>
              <a:rPr lang="tr-TR" sz="2800" b="1" spc="10" dirty="0">
                <a:solidFill>
                  <a:srgbClr val="203864"/>
                </a:solidFill>
                <a:latin typeface="Times New Roman" panose="02020603050405020304" pitchFamily="18" charset="0"/>
                <a:cs typeface="Times New Roman" panose="02020603050405020304" pitchFamily="18" charset="0"/>
              </a:rPr>
              <a:t>Kariyer Planlama Uygulama ve Araştırma Merkezi </a:t>
            </a:r>
          </a:p>
          <a:p>
            <a:pPr algn="ctr"/>
            <a:r>
              <a:rPr lang="tr-TR" sz="2800" b="1" spc="10" dirty="0">
                <a:solidFill>
                  <a:srgbClr val="203864"/>
                </a:solidFill>
                <a:latin typeface="Times New Roman" panose="02020603050405020304" pitchFamily="18" charset="0"/>
                <a:cs typeface="Times New Roman" panose="02020603050405020304" pitchFamily="18" charset="0"/>
              </a:rPr>
              <a:t>İyi Uygulama Örnekleri </a:t>
            </a:r>
          </a:p>
          <a:p>
            <a:pPr marL="0">
              <a:lnSpc>
                <a:spcPct val="100000"/>
              </a:lnSpc>
            </a:pPr>
            <a:endParaRPr sz="2900" dirty="0">
              <a:latin typeface="Calibri"/>
              <a:cs typeface="Calibri"/>
            </a:endParaRPr>
          </a:p>
        </p:txBody>
      </p:sp>
      <p:sp>
        <p:nvSpPr>
          <p:cNvPr id="12" name="text 1">
            <a:extLst>
              <a:ext uri="{FF2B5EF4-FFF2-40B4-BE49-F238E27FC236}">
                <a16:creationId xmlns:a16="http://schemas.microsoft.com/office/drawing/2014/main" id="{DC78F48B-89F2-6A5D-B007-D62D1424D269}"/>
              </a:ext>
            </a:extLst>
          </p:cNvPr>
          <p:cNvSpPr txBox="1"/>
          <p:nvPr/>
        </p:nvSpPr>
        <p:spPr>
          <a:xfrm>
            <a:off x="1836420" y="1955037"/>
            <a:ext cx="6012180" cy="695575"/>
          </a:xfrm>
          <a:prstGeom prst="rect">
            <a:avLst/>
          </a:prstGeom>
        </p:spPr>
        <p:txBody>
          <a:bodyPr vert="horz" wrap="square" lIns="0" tIns="0" rIns="0" bIns="0" rtlCol="0">
            <a:spAutoFit/>
          </a:bodyPr>
          <a:lstStyle/>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p:txBody>
      </p:sp>
      <p:sp>
        <p:nvSpPr>
          <p:cNvPr id="3" name="Dikdörtgen 2">
            <a:extLst>
              <a:ext uri="{FF2B5EF4-FFF2-40B4-BE49-F238E27FC236}">
                <a16:creationId xmlns:a16="http://schemas.microsoft.com/office/drawing/2014/main" id="{DB687E2D-09DB-EDB2-5E38-7C4E5E24C92F}"/>
              </a:ext>
            </a:extLst>
          </p:cNvPr>
          <p:cNvSpPr/>
          <p:nvPr/>
        </p:nvSpPr>
        <p:spPr>
          <a:xfrm>
            <a:off x="1870198" y="2445820"/>
            <a:ext cx="9559802" cy="707886"/>
          </a:xfrm>
          <a:prstGeom prst="rect">
            <a:avLst/>
          </a:prstGeom>
        </p:spPr>
        <p:txBody>
          <a:bodyPr wrap="square">
            <a:spAutoFit/>
          </a:bodyPr>
          <a:lstStyle/>
          <a:p>
            <a:pPr algn="just"/>
            <a:r>
              <a:rPr lang="tr-TR" sz="2000" dirty="0"/>
              <a:t>  </a:t>
            </a:r>
          </a:p>
          <a:p>
            <a:pPr algn="just"/>
            <a:endParaRPr lang="tr-TR" sz="2000" dirty="0"/>
          </a:p>
        </p:txBody>
      </p:sp>
      <p:sp>
        <p:nvSpPr>
          <p:cNvPr id="8" name="text 1">
            <a:extLst>
              <a:ext uri="{FF2B5EF4-FFF2-40B4-BE49-F238E27FC236}">
                <a16:creationId xmlns:a16="http://schemas.microsoft.com/office/drawing/2014/main" id="{D61C79C0-2659-4E72-A4DD-7BBB5CCC976A}"/>
              </a:ext>
            </a:extLst>
          </p:cNvPr>
          <p:cNvSpPr txBox="1"/>
          <p:nvPr/>
        </p:nvSpPr>
        <p:spPr>
          <a:xfrm>
            <a:off x="1618284" y="1487609"/>
            <a:ext cx="4425771" cy="738664"/>
          </a:xfrm>
          <a:prstGeom prst="rect">
            <a:avLst/>
          </a:prstGeom>
        </p:spPr>
        <p:txBody>
          <a:bodyPr vert="horz" wrap="square" lIns="0" tIns="0" rIns="0" bIns="0" rtlCol="0">
            <a:spAutoFit/>
          </a:bodyPr>
          <a:lstStyle/>
          <a:p>
            <a:pPr marL="0">
              <a:lnSpc>
                <a:spcPct val="100000"/>
              </a:lnSpc>
            </a:pPr>
            <a:r>
              <a:rPr lang="tr-TR" sz="2400" b="1" spc="10" dirty="0">
                <a:solidFill>
                  <a:srgbClr val="2B2A29"/>
                </a:solidFill>
                <a:latin typeface="Arial"/>
                <a:cs typeface="Arial"/>
              </a:rPr>
              <a:t>İç ve Dış Paydaş Ziyaretleri</a:t>
            </a:r>
          </a:p>
          <a:p>
            <a:pPr marL="0">
              <a:lnSpc>
                <a:spcPct val="100000"/>
              </a:lnSpc>
            </a:pPr>
            <a:endParaRPr sz="2400" dirty="0">
              <a:latin typeface="Arial"/>
              <a:cs typeface="Arial"/>
            </a:endParaRPr>
          </a:p>
        </p:txBody>
      </p:sp>
      <p:pic>
        <p:nvPicPr>
          <p:cNvPr id="6" name="Resim 5" descr="iç mekan, duvar, giyim, kişi, şahıs içeren bir resim&#10;&#10;Yapay zeka tarafından oluşturulmuş içerik yanlış olabilir.">
            <a:extLst>
              <a:ext uri="{FF2B5EF4-FFF2-40B4-BE49-F238E27FC236}">
                <a16:creationId xmlns:a16="http://schemas.microsoft.com/office/drawing/2014/main" id="{359969B7-6E79-C579-A09A-951B27373B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8128" y="2066718"/>
            <a:ext cx="5452699" cy="40773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Resim 8" descr="giyim, kişi, şahıs, mobilya, iç mekan içeren bir resim&#10;&#10;Yapay zeka tarafından oluşturulmuş içerik yanlış olabilir.">
            <a:extLst>
              <a:ext uri="{FF2B5EF4-FFF2-40B4-BE49-F238E27FC236}">
                <a16:creationId xmlns:a16="http://schemas.microsoft.com/office/drawing/2014/main" id="{307F9AE8-7DCE-9988-455C-9FF47D01F2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4379" y="2066717"/>
            <a:ext cx="4779844" cy="40773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388511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FA258-66E2-29FA-DF9D-3FA597F93202}"/>
            </a:ext>
          </a:extLst>
        </p:cNvPr>
        <p:cNvGrpSpPr/>
        <p:nvPr/>
      </p:nvGrpSpPr>
      <p:grpSpPr>
        <a:xfrm>
          <a:off x="0" y="0"/>
          <a:ext cx="0" cy="0"/>
          <a:chOff x="0" y="0"/>
          <a:chExt cx="0" cy="0"/>
        </a:xfrm>
      </p:grpSpPr>
      <p:pic>
        <p:nvPicPr>
          <p:cNvPr id="30" name="Image">
            <a:extLst>
              <a:ext uri="{FF2B5EF4-FFF2-40B4-BE49-F238E27FC236}">
                <a16:creationId xmlns:a16="http://schemas.microsoft.com/office/drawing/2014/main" id="{A070B29D-7D07-BA5A-CF09-5757A8EA9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13" y="0"/>
            <a:ext cx="12192000" cy="6857618"/>
          </a:xfrm>
          <a:prstGeom prst="rect">
            <a:avLst/>
          </a:prstGeom>
        </p:spPr>
      </p:pic>
      <p:sp>
        <p:nvSpPr>
          <p:cNvPr id="2" name="text 1">
            <a:extLst>
              <a:ext uri="{FF2B5EF4-FFF2-40B4-BE49-F238E27FC236}">
                <a16:creationId xmlns:a16="http://schemas.microsoft.com/office/drawing/2014/main" id="{8DD4B28E-6901-35A5-7083-89017E7FE0EA}"/>
              </a:ext>
            </a:extLst>
          </p:cNvPr>
          <p:cNvSpPr txBox="1"/>
          <p:nvPr/>
        </p:nvSpPr>
        <p:spPr>
          <a:xfrm>
            <a:off x="381000" y="381000"/>
            <a:ext cx="11582400" cy="1308050"/>
          </a:xfrm>
          <a:prstGeom prst="rect">
            <a:avLst/>
          </a:prstGeom>
        </p:spPr>
        <p:txBody>
          <a:bodyPr vert="horz" wrap="square" lIns="0" tIns="0" rIns="0" bIns="0" rtlCol="0">
            <a:spAutoFit/>
          </a:bodyPr>
          <a:lstStyle/>
          <a:p>
            <a:pPr algn="ctr"/>
            <a:r>
              <a:rPr lang="tr-TR" sz="2800" b="1" spc="10" dirty="0">
                <a:solidFill>
                  <a:srgbClr val="203864"/>
                </a:solidFill>
                <a:latin typeface="Times New Roman" panose="02020603050405020304" pitchFamily="18" charset="0"/>
                <a:cs typeface="Times New Roman" panose="02020603050405020304" pitchFamily="18" charset="0"/>
              </a:rPr>
              <a:t>Kariyer Planlama Uygulama ve Araştırma Merkezi </a:t>
            </a:r>
          </a:p>
          <a:p>
            <a:pPr algn="ctr"/>
            <a:r>
              <a:rPr lang="tr-TR" sz="2800" b="1" spc="10" dirty="0">
                <a:solidFill>
                  <a:srgbClr val="203864"/>
                </a:solidFill>
                <a:latin typeface="Times New Roman" panose="02020603050405020304" pitchFamily="18" charset="0"/>
                <a:cs typeface="Times New Roman" panose="02020603050405020304" pitchFamily="18" charset="0"/>
              </a:rPr>
              <a:t>İyi Uygulama Örnekleri </a:t>
            </a:r>
          </a:p>
          <a:p>
            <a:pPr marL="0">
              <a:lnSpc>
                <a:spcPct val="100000"/>
              </a:lnSpc>
            </a:pPr>
            <a:endParaRPr sz="2900" dirty="0">
              <a:latin typeface="Calibri"/>
              <a:cs typeface="Calibri"/>
            </a:endParaRPr>
          </a:p>
        </p:txBody>
      </p:sp>
      <p:sp>
        <p:nvSpPr>
          <p:cNvPr id="12" name="text 1">
            <a:extLst>
              <a:ext uri="{FF2B5EF4-FFF2-40B4-BE49-F238E27FC236}">
                <a16:creationId xmlns:a16="http://schemas.microsoft.com/office/drawing/2014/main" id="{E8E64F5A-1886-64A2-E7C4-2D9F23C16FD2}"/>
              </a:ext>
            </a:extLst>
          </p:cNvPr>
          <p:cNvSpPr txBox="1"/>
          <p:nvPr/>
        </p:nvSpPr>
        <p:spPr>
          <a:xfrm>
            <a:off x="1836420" y="1955037"/>
            <a:ext cx="6012180" cy="695575"/>
          </a:xfrm>
          <a:prstGeom prst="rect">
            <a:avLst/>
          </a:prstGeom>
        </p:spPr>
        <p:txBody>
          <a:bodyPr vert="horz" wrap="square" lIns="0" tIns="0" rIns="0" bIns="0" rtlCol="0">
            <a:spAutoFit/>
          </a:bodyPr>
          <a:lstStyle/>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p:txBody>
      </p:sp>
      <p:sp>
        <p:nvSpPr>
          <p:cNvPr id="3" name="Dikdörtgen 2">
            <a:extLst>
              <a:ext uri="{FF2B5EF4-FFF2-40B4-BE49-F238E27FC236}">
                <a16:creationId xmlns:a16="http://schemas.microsoft.com/office/drawing/2014/main" id="{8DC442AA-A28A-75BD-BC6B-B5E5D3FFF0E8}"/>
              </a:ext>
            </a:extLst>
          </p:cNvPr>
          <p:cNvSpPr/>
          <p:nvPr/>
        </p:nvSpPr>
        <p:spPr>
          <a:xfrm>
            <a:off x="1870198" y="2445820"/>
            <a:ext cx="9559802" cy="707886"/>
          </a:xfrm>
          <a:prstGeom prst="rect">
            <a:avLst/>
          </a:prstGeom>
        </p:spPr>
        <p:txBody>
          <a:bodyPr wrap="square">
            <a:spAutoFit/>
          </a:bodyPr>
          <a:lstStyle/>
          <a:p>
            <a:pPr algn="just"/>
            <a:r>
              <a:rPr lang="tr-TR" sz="2000" dirty="0"/>
              <a:t>  </a:t>
            </a:r>
          </a:p>
          <a:p>
            <a:pPr algn="just"/>
            <a:endParaRPr lang="tr-TR" sz="2000" dirty="0"/>
          </a:p>
        </p:txBody>
      </p:sp>
      <p:sp>
        <p:nvSpPr>
          <p:cNvPr id="8" name="text 1">
            <a:extLst>
              <a:ext uri="{FF2B5EF4-FFF2-40B4-BE49-F238E27FC236}">
                <a16:creationId xmlns:a16="http://schemas.microsoft.com/office/drawing/2014/main" id="{B88176C0-AD0D-6C9A-E1D1-BD93B98AAB09}"/>
              </a:ext>
            </a:extLst>
          </p:cNvPr>
          <p:cNvSpPr txBox="1"/>
          <p:nvPr/>
        </p:nvSpPr>
        <p:spPr>
          <a:xfrm>
            <a:off x="1618284" y="1487609"/>
            <a:ext cx="10116516" cy="738664"/>
          </a:xfrm>
          <a:prstGeom prst="rect">
            <a:avLst/>
          </a:prstGeom>
        </p:spPr>
        <p:txBody>
          <a:bodyPr vert="horz" wrap="square" lIns="0" tIns="0" rIns="0" bIns="0" rtlCol="0">
            <a:spAutoFit/>
          </a:bodyPr>
          <a:lstStyle/>
          <a:p>
            <a:pPr marL="0">
              <a:lnSpc>
                <a:spcPct val="100000"/>
              </a:lnSpc>
            </a:pPr>
            <a:r>
              <a:rPr lang="tr-TR" sz="2400" b="1" spc="10" dirty="0">
                <a:solidFill>
                  <a:srgbClr val="2B2A29"/>
                </a:solidFill>
                <a:latin typeface="Arial"/>
                <a:cs typeface="Arial"/>
              </a:rPr>
              <a:t>Dış Kıyas Toplantısı - NEVÜ Kariyer Merkezi</a:t>
            </a:r>
          </a:p>
          <a:p>
            <a:pPr marL="0">
              <a:lnSpc>
                <a:spcPct val="100000"/>
              </a:lnSpc>
            </a:pPr>
            <a:endParaRPr sz="2400" dirty="0">
              <a:latin typeface="Arial"/>
              <a:cs typeface="Arial"/>
            </a:endParaRPr>
          </a:p>
        </p:txBody>
      </p:sp>
      <p:pic>
        <p:nvPicPr>
          <p:cNvPr id="5" name="Resim 4" descr="giyim, kişi, şahıs, duvar, iç mekan içeren bir resim">
            <a:extLst>
              <a:ext uri="{FF2B5EF4-FFF2-40B4-BE49-F238E27FC236}">
                <a16:creationId xmlns:a16="http://schemas.microsoft.com/office/drawing/2014/main" id="{C0FE5424-4A03-913B-5037-123BF9C786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2916599"/>
            <a:ext cx="4419600" cy="3314700"/>
          </a:xfrm>
          <a:prstGeom prst="rect">
            <a:avLst/>
          </a:prstGeom>
        </p:spPr>
      </p:pic>
    </p:spTree>
    <p:extLst>
      <p:ext uri="{BB962C8B-B14F-4D97-AF65-F5344CB8AC3E}">
        <p14:creationId xmlns:p14="http://schemas.microsoft.com/office/powerpoint/2010/main" val="1433314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8" y="0"/>
            <a:ext cx="12192000" cy="6857618"/>
          </a:xfrm>
          <a:prstGeom prst="rect">
            <a:avLst/>
          </a:prstGeom>
        </p:spPr>
      </p:pic>
      <p:sp>
        <p:nvSpPr>
          <p:cNvPr id="11" name="text 1">
            <a:extLst>
              <a:ext uri="{FF2B5EF4-FFF2-40B4-BE49-F238E27FC236}">
                <a16:creationId xmlns:a16="http://schemas.microsoft.com/office/drawing/2014/main" id="{59EAC1C7-0859-42CE-84A5-09DB9E7EC6DE}"/>
              </a:ext>
            </a:extLst>
          </p:cNvPr>
          <p:cNvSpPr txBox="1"/>
          <p:nvPr/>
        </p:nvSpPr>
        <p:spPr>
          <a:xfrm>
            <a:off x="1780667" y="591718"/>
            <a:ext cx="6835974" cy="800219"/>
          </a:xfrm>
          <a:prstGeom prst="rect">
            <a:avLst/>
          </a:prstGeom>
        </p:spPr>
        <p:txBody>
          <a:bodyPr vert="horz" wrap="none" lIns="0" tIns="0" rIns="0" bIns="0" rtlCol="0">
            <a:spAutoFit/>
          </a:bodyPr>
          <a:lstStyle/>
          <a:p>
            <a:pPr marL="0">
              <a:lnSpc>
                <a:spcPct val="100000"/>
              </a:lnSpc>
            </a:pPr>
            <a:r>
              <a:rPr lang="tr-TR" sz="2600" b="1" dirty="0">
                <a:cs typeface="Calibri"/>
              </a:rPr>
              <a:t>Kariyer Planlama Uygulama ve Araştırma Merkezi</a:t>
            </a:r>
          </a:p>
          <a:p>
            <a:pPr marL="0">
              <a:lnSpc>
                <a:spcPct val="100000"/>
              </a:lnSpc>
            </a:pPr>
            <a:r>
              <a:rPr lang="tr-TR" sz="2600" b="1" dirty="0" err="1">
                <a:cs typeface="Calibri"/>
                <a:hlinkClick r:id="rId4"/>
              </a:rPr>
              <a:t>CBİKO</a:t>
            </a:r>
            <a:r>
              <a:rPr lang="tr-TR" sz="2600" b="1" dirty="0">
                <a:cs typeface="Calibri"/>
                <a:hlinkClick r:id="rId4"/>
              </a:rPr>
              <a:t> Yetenek Kapısı </a:t>
            </a:r>
            <a:endParaRPr lang="tr-TR" sz="2600" b="1" dirty="0">
              <a:latin typeface="Calibri"/>
              <a:cs typeface="Calibri"/>
            </a:endParaRPr>
          </a:p>
        </p:txBody>
      </p:sp>
      <p:pic>
        <p:nvPicPr>
          <p:cNvPr id="13" name="Resim 12">
            <a:extLst>
              <a:ext uri="{FF2B5EF4-FFF2-40B4-BE49-F238E27FC236}">
                <a16:creationId xmlns:a16="http://schemas.microsoft.com/office/drawing/2014/main" id="{D1F01EAE-00E7-46FC-810B-0C9305AD5B0A}"/>
              </a:ext>
            </a:extLst>
          </p:cNvPr>
          <p:cNvPicPr>
            <a:picLocks noChangeAspect="1"/>
          </p:cNvPicPr>
          <p:nvPr/>
        </p:nvPicPr>
        <p:blipFill rotWithShape="1">
          <a:blip r:embed="rId5"/>
          <a:srcRect l="23356" t="42500" r="3073" b="3333"/>
          <a:stretch/>
        </p:blipFill>
        <p:spPr>
          <a:xfrm>
            <a:off x="6096000" y="3400078"/>
            <a:ext cx="4800601" cy="19812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Resim 1">
            <a:extLst>
              <a:ext uri="{FF2B5EF4-FFF2-40B4-BE49-F238E27FC236}">
                <a16:creationId xmlns:a16="http://schemas.microsoft.com/office/drawing/2014/main" id="{043946A3-186D-E172-C248-0D576C51ED7D}"/>
              </a:ext>
            </a:extLst>
          </p:cNvPr>
          <p:cNvPicPr>
            <a:picLocks noChangeAspect="1"/>
          </p:cNvPicPr>
          <p:nvPr/>
        </p:nvPicPr>
        <p:blipFill>
          <a:blip r:embed="rId6"/>
          <a:stretch>
            <a:fillRect/>
          </a:stretch>
        </p:blipFill>
        <p:spPr>
          <a:xfrm>
            <a:off x="1447800" y="1432570"/>
            <a:ext cx="4132087" cy="5425430"/>
          </a:xfrm>
          <a:prstGeom prst="rect">
            <a:avLst/>
          </a:prstGeom>
        </p:spPr>
      </p:pic>
      <p:sp>
        <p:nvSpPr>
          <p:cNvPr id="5" name="Metin kutusu 4">
            <a:extLst>
              <a:ext uri="{FF2B5EF4-FFF2-40B4-BE49-F238E27FC236}">
                <a16:creationId xmlns:a16="http://schemas.microsoft.com/office/drawing/2014/main" id="{99CBE2B3-9673-C3AC-6A6B-A24C715ED21A}"/>
              </a:ext>
            </a:extLst>
          </p:cNvPr>
          <p:cNvSpPr txBox="1"/>
          <p:nvPr/>
        </p:nvSpPr>
        <p:spPr>
          <a:xfrm>
            <a:off x="6477001" y="1668442"/>
            <a:ext cx="4551186" cy="646331"/>
          </a:xfrm>
          <a:prstGeom prst="rect">
            <a:avLst/>
          </a:prstGeom>
          <a:noFill/>
        </p:spPr>
        <p:txBody>
          <a:bodyPr wrap="square" rtlCol="0">
            <a:spAutoFit/>
          </a:bodyPr>
          <a:lstStyle/>
          <a:p>
            <a:r>
              <a:rPr lang="tr-TR" b="1" dirty="0"/>
              <a:t>MART 2024……2272 öğrenci</a:t>
            </a:r>
          </a:p>
          <a:p>
            <a:r>
              <a:rPr lang="tr-TR" b="1" dirty="0"/>
              <a:t>TEMMUZ 2025……3955 öğrenci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
            <a:ext cx="12192000" cy="6857618"/>
          </a:xfrm>
          <a:prstGeom prst="rect">
            <a:avLst/>
          </a:prstGeom>
        </p:spPr>
      </p:pic>
      <p:sp>
        <p:nvSpPr>
          <p:cNvPr id="11" name="text 1">
            <a:extLst>
              <a:ext uri="{FF2B5EF4-FFF2-40B4-BE49-F238E27FC236}">
                <a16:creationId xmlns:a16="http://schemas.microsoft.com/office/drawing/2014/main" id="{59EAC1C7-0859-42CE-84A5-09DB9E7EC6DE}"/>
              </a:ext>
            </a:extLst>
          </p:cNvPr>
          <p:cNvSpPr txBox="1"/>
          <p:nvPr/>
        </p:nvSpPr>
        <p:spPr>
          <a:xfrm>
            <a:off x="1780667" y="591718"/>
            <a:ext cx="6835974" cy="800219"/>
          </a:xfrm>
          <a:prstGeom prst="rect">
            <a:avLst/>
          </a:prstGeom>
        </p:spPr>
        <p:txBody>
          <a:bodyPr vert="horz"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600" b="1" i="0" u="none" strike="noStrike" kern="1200" cap="none" spc="0" normalizeH="0" baseline="0" noProof="0" dirty="0">
                <a:ln>
                  <a:noFill/>
                </a:ln>
                <a:solidFill>
                  <a:prstClr val="black"/>
                </a:solidFill>
                <a:effectLst/>
                <a:uLnTx/>
                <a:uFillTx/>
                <a:latin typeface="Calibri"/>
                <a:ea typeface="+mn-ea"/>
                <a:cs typeface="Calibri"/>
              </a:rPr>
              <a:t>Kariyer Planlama Uygulama ve Araştırma Merkezi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600" b="1" i="0" u="none" strike="noStrike" kern="1200" cap="none" spc="0" normalizeH="0" baseline="0" noProof="0" dirty="0">
                <a:ln>
                  <a:noFill/>
                </a:ln>
                <a:solidFill>
                  <a:prstClr val="black"/>
                </a:solidFill>
                <a:effectLst/>
                <a:uLnTx/>
                <a:uFillTx/>
                <a:latin typeface="Calibri"/>
                <a:ea typeface="+mn-ea"/>
                <a:cs typeface="Calibri"/>
              </a:rPr>
              <a:t>CBİKO </a:t>
            </a:r>
            <a:r>
              <a:rPr lang="tr-TR" sz="2600" b="1" dirty="0">
                <a:solidFill>
                  <a:prstClr val="black"/>
                </a:solidFill>
                <a:latin typeface="Calibri"/>
                <a:cs typeface="Calibri"/>
              </a:rPr>
              <a:t>Kariyer</a:t>
            </a:r>
            <a:r>
              <a:rPr kumimoji="0" lang="tr-TR" sz="2600" b="1" i="0" u="none" strike="noStrike" kern="1200" cap="none" spc="0" normalizeH="0" baseline="0" noProof="0" dirty="0">
                <a:ln>
                  <a:noFill/>
                </a:ln>
                <a:solidFill>
                  <a:prstClr val="black"/>
                </a:solidFill>
                <a:effectLst/>
                <a:uLnTx/>
                <a:uFillTx/>
                <a:latin typeface="Calibri"/>
                <a:ea typeface="+mn-ea"/>
                <a:cs typeface="Calibri"/>
              </a:rPr>
              <a:t> Kapısı Yönetimi</a:t>
            </a:r>
            <a:endParaRPr kumimoji="0" sz="2600" b="1" i="0" u="none" strike="noStrike" kern="1200" cap="none" spc="0" normalizeH="0" baseline="0" noProof="0" dirty="0">
              <a:ln>
                <a:noFill/>
              </a:ln>
              <a:solidFill>
                <a:prstClr val="black"/>
              </a:solidFill>
              <a:effectLst/>
              <a:uLnTx/>
              <a:uFillTx/>
              <a:latin typeface="Calibri"/>
              <a:ea typeface="+mn-ea"/>
              <a:cs typeface="Calibri"/>
            </a:endParaRPr>
          </a:p>
        </p:txBody>
      </p:sp>
      <p:pic>
        <p:nvPicPr>
          <p:cNvPr id="2" name="Resim 1">
            <a:extLst>
              <a:ext uri="{FF2B5EF4-FFF2-40B4-BE49-F238E27FC236}">
                <a16:creationId xmlns:a16="http://schemas.microsoft.com/office/drawing/2014/main" id="{CFBE3753-9FCA-438E-B5E3-672F693285F1}"/>
              </a:ext>
            </a:extLst>
          </p:cNvPr>
          <p:cNvPicPr>
            <a:picLocks noChangeAspect="1"/>
          </p:cNvPicPr>
          <p:nvPr/>
        </p:nvPicPr>
        <p:blipFill rotWithShape="1">
          <a:blip r:embed="rId3"/>
          <a:srcRect t="13925" r="3521"/>
          <a:stretch/>
        </p:blipFill>
        <p:spPr>
          <a:xfrm>
            <a:off x="1524000" y="1549360"/>
            <a:ext cx="10439400" cy="4716922"/>
          </a:xfrm>
          <a:prstGeom prst="rect">
            <a:avLst/>
          </a:prstGeom>
        </p:spPr>
      </p:pic>
      <p:sp>
        <p:nvSpPr>
          <p:cNvPr id="4" name="Metin kutusu 3">
            <a:extLst>
              <a:ext uri="{FF2B5EF4-FFF2-40B4-BE49-F238E27FC236}">
                <a16:creationId xmlns:a16="http://schemas.microsoft.com/office/drawing/2014/main" id="{C6732263-0ADD-2665-3255-03774E4A0EAD}"/>
              </a:ext>
            </a:extLst>
          </p:cNvPr>
          <p:cNvSpPr txBox="1"/>
          <p:nvPr/>
        </p:nvSpPr>
        <p:spPr>
          <a:xfrm>
            <a:off x="8382000" y="1660430"/>
            <a:ext cx="6093500" cy="646331"/>
          </a:xfrm>
          <a:prstGeom prst="rect">
            <a:avLst/>
          </a:prstGeom>
          <a:noFill/>
        </p:spPr>
        <p:txBody>
          <a:bodyPr wrap="square">
            <a:spAutoFit/>
          </a:bodyPr>
          <a:lstStyle/>
          <a:p>
            <a:pPr algn="l"/>
            <a:r>
              <a:rPr lang="tr-TR" b="1" i="0" dirty="0">
                <a:solidFill>
                  <a:srgbClr val="5E5873"/>
                </a:solidFill>
                <a:effectLst/>
                <a:latin typeface="Montserrat" panose="00000500000000000000" pitchFamily="2" charset="-94"/>
              </a:rPr>
              <a:t>Mart 2024…….1614</a:t>
            </a:r>
          </a:p>
          <a:p>
            <a:pPr algn="l"/>
            <a:r>
              <a:rPr lang="tr-TR" b="1" i="0" dirty="0">
                <a:solidFill>
                  <a:srgbClr val="5E5873"/>
                </a:solidFill>
                <a:effectLst/>
                <a:latin typeface="Montserrat" panose="00000500000000000000" pitchFamily="2" charset="-94"/>
              </a:rPr>
              <a:t>Temmuz 2025…….</a:t>
            </a:r>
            <a:r>
              <a:rPr lang="en-US" b="1" i="0" dirty="0">
                <a:solidFill>
                  <a:srgbClr val="5E5873"/>
                </a:solidFill>
                <a:effectLst/>
                <a:latin typeface="Montserrat" panose="00000500000000000000" pitchFamily="2" charset="-94"/>
              </a:rPr>
              <a:t>2</a:t>
            </a:r>
            <a:r>
              <a:rPr lang="tr-TR" b="1" dirty="0">
                <a:solidFill>
                  <a:srgbClr val="5E5873"/>
                </a:solidFill>
                <a:latin typeface="Montserrat" panose="00000500000000000000" pitchFamily="2" charset="-94"/>
              </a:rPr>
              <a:t>110</a:t>
            </a:r>
            <a:endParaRPr lang="en-US" b="1" i="0" dirty="0">
              <a:solidFill>
                <a:srgbClr val="5E5873"/>
              </a:solidFill>
              <a:effectLst/>
              <a:latin typeface="Montserrat" panose="00000500000000000000" pitchFamily="2" charset="-94"/>
            </a:endParaRPr>
          </a:p>
        </p:txBody>
      </p:sp>
    </p:spTree>
    <p:extLst>
      <p:ext uri="{BB962C8B-B14F-4D97-AF65-F5344CB8AC3E}">
        <p14:creationId xmlns:p14="http://schemas.microsoft.com/office/powerpoint/2010/main" val="3663233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253"/>
            <a:ext cx="12192000" cy="6857618"/>
          </a:xfrm>
          <a:prstGeom prst="rect">
            <a:avLst/>
          </a:prstGeom>
        </p:spPr>
      </p:pic>
      <p:sp>
        <p:nvSpPr>
          <p:cNvPr id="2" name="text 1"/>
          <p:cNvSpPr txBox="1"/>
          <p:nvPr/>
        </p:nvSpPr>
        <p:spPr>
          <a:xfrm>
            <a:off x="1734057" y="595057"/>
            <a:ext cx="9172126" cy="984885"/>
          </a:xfrm>
          <a:prstGeom prst="rect">
            <a:avLst/>
          </a:prstGeom>
        </p:spPr>
        <p:txBody>
          <a:bodyPr vert="horz" wrap="none" lIns="0" tIns="0" rIns="0" bIns="0" rtlCol="0">
            <a:spAutoFit/>
          </a:bodyPr>
          <a:lstStyle/>
          <a:p>
            <a:r>
              <a:rPr lang="tr-TR" sz="3200" b="1" spc="10" dirty="0">
                <a:solidFill>
                  <a:srgbClr val="203864"/>
                </a:solidFill>
                <a:latin typeface="Times New Roman" panose="02020603050405020304" pitchFamily="18" charset="0"/>
                <a:cs typeface="Times New Roman" panose="02020603050405020304" pitchFamily="18" charset="0"/>
              </a:rPr>
              <a:t>Kariyer Planlama Uygulama ve Araştırma Merkezi </a:t>
            </a:r>
          </a:p>
          <a:p>
            <a:pPr marL="0">
              <a:lnSpc>
                <a:spcPct val="100000"/>
              </a:lnSpc>
            </a:pPr>
            <a:endParaRPr sz="3200" dirty="0">
              <a:latin typeface="Times New Roman" panose="02020603050405020304" pitchFamily="18" charset="0"/>
              <a:cs typeface="Times New Roman" panose="02020603050405020304" pitchFamily="18" charset="0"/>
            </a:endParaRPr>
          </a:p>
        </p:txBody>
      </p:sp>
      <p:sp>
        <p:nvSpPr>
          <p:cNvPr id="9" name="Dikdörtgen 8">
            <a:extLst>
              <a:ext uri="{FF2B5EF4-FFF2-40B4-BE49-F238E27FC236}">
                <a16:creationId xmlns:a16="http://schemas.microsoft.com/office/drawing/2014/main" id="{BCD4A130-8C27-491B-9BDC-9C4D8814F5F5}"/>
              </a:ext>
            </a:extLst>
          </p:cNvPr>
          <p:cNvSpPr/>
          <p:nvPr/>
        </p:nvSpPr>
        <p:spPr>
          <a:xfrm>
            <a:off x="1295400" y="2225340"/>
            <a:ext cx="10363200" cy="369332"/>
          </a:xfrm>
          <a:prstGeom prst="rect">
            <a:avLst/>
          </a:prstGeom>
        </p:spPr>
        <p:txBody>
          <a:bodyPr wrap="square">
            <a:spAutoFit/>
          </a:bodyPr>
          <a:lstStyle/>
          <a:p>
            <a:endParaRPr lang="tr-TR" dirty="0"/>
          </a:p>
        </p:txBody>
      </p:sp>
      <p:sp>
        <p:nvSpPr>
          <p:cNvPr id="5" name="Dikdörtgen 4">
            <a:extLst>
              <a:ext uri="{FF2B5EF4-FFF2-40B4-BE49-F238E27FC236}">
                <a16:creationId xmlns:a16="http://schemas.microsoft.com/office/drawing/2014/main" id="{B8653D13-2593-4B7B-BAB0-B9CDA8318C7E}"/>
              </a:ext>
            </a:extLst>
          </p:cNvPr>
          <p:cNvSpPr/>
          <p:nvPr/>
        </p:nvSpPr>
        <p:spPr>
          <a:xfrm>
            <a:off x="1563325" y="1676400"/>
            <a:ext cx="10247676" cy="5016758"/>
          </a:xfrm>
          <a:prstGeom prst="rect">
            <a:avLst/>
          </a:prstGeom>
        </p:spPr>
        <p:txBody>
          <a:bodyPr wrap="square">
            <a:spAutoFit/>
          </a:bodyPr>
          <a:lstStyle/>
          <a:p>
            <a:r>
              <a:rPr lang="tr-TR" sz="2000" b="1" dirty="0">
                <a:latin typeface="Times New Roman" panose="02020603050405020304" pitchFamily="18" charset="0"/>
                <a:cs typeface="Times New Roman" panose="02020603050405020304" pitchFamily="18" charset="0"/>
              </a:rPr>
              <a:t>YÖNETİM KURULU</a:t>
            </a:r>
          </a:p>
          <a:p>
            <a:endParaRPr lang="tr-TR" sz="2000" dirty="0">
              <a:latin typeface="Times New Roman" panose="02020603050405020304" pitchFamily="18" charset="0"/>
              <a:cs typeface="Times New Roman" panose="02020603050405020304" pitchFamily="18" charset="0"/>
            </a:endParaRPr>
          </a:p>
          <a:p>
            <a:r>
              <a:rPr lang="tr-TR" sz="2000" b="1" dirty="0">
                <a:latin typeface="Times New Roman" panose="02020603050405020304" pitchFamily="18" charset="0"/>
                <a:cs typeface="Times New Roman" panose="02020603050405020304" pitchFamily="18" charset="0"/>
              </a:rPr>
              <a:t>1. Doç. Dr. Emine ŞENER</a:t>
            </a:r>
            <a:endParaRPr lang="tr-TR" sz="2000" dirty="0">
              <a:latin typeface="Times New Roman" panose="02020603050405020304" pitchFamily="18" charset="0"/>
              <a:cs typeface="Times New Roman" panose="02020603050405020304" pitchFamily="18" charset="0"/>
            </a:endParaRPr>
          </a:p>
          <a:p>
            <a:r>
              <a:rPr lang="tr-TR" sz="2000" i="1" dirty="0">
                <a:latin typeface="Times New Roman" panose="02020603050405020304" pitchFamily="18" charset="0"/>
                <a:cs typeface="Times New Roman" panose="02020603050405020304" pitchFamily="18" charset="0"/>
              </a:rPr>
              <a:t>İktisadi ve İdari Bilimler Fakültesi İşletme Bölümü</a:t>
            </a:r>
            <a:endParaRPr lang="tr-TR" sz="2000" dirty="0">
              <a:latin typeface="Times New Roman" panose="02020603050405020304" pitchFamily="18" charset="0"/>
              <a:cs typeface="Times New Roman" panose="02020603050405020304" pitchFamily="18" charset="0"/>
            </a:endParaRPr>
          </a:p>
          <a:p>
            <a:r>
              <a:rPr lang="tr-TR" sz="2000" b="1" dirty="0">
                <a:latin typeface="Times New Roman" panose="02020603050405020304" pitchFamily="18" charset="0"/>
                <a:cs typeface="Times New Roman" panose="02020603050405020304" pitchFamily="18" charset="0"/>
              </a:rPr>
              <a:t>2. Prof. Dr. Oktay KIZILKAYA</a:t>
            </a:r>
            <a:endParaRPr lang="tr-TR" sz="2000" dirty="0">
              <a:latin typeface="Times New Roman" panose="02020603050405020304" pitchFamily="18" charset="0"/>
              <a:cs typeface="Times New Roman" panose="02020603050405020304" pitchFamily="18" charset="0"/>
            </a:endParaRPr>
          </a:p>
          <a:p>
            <a:r>
              <a:rPr lang="tr-TR" sz="2000" i="1" dirty="0">
                <a:latin typeface="Times New Roman" panose="02020603050405020304" pitchFamily="18" charset="0"/>
                <a:cs typeface="Times New Roman" panose="02020603050405020304" pitchFamily="18" charset="0"/>
              </a:rPr>
              <a:t>İktisadi ve İdari Bilimler Fakültesi İktisat Bölümü</a:t>
            </a:r>
            <a:endParaRPr lang="tr-TR" sz="2000" dirty="0">
              <a:latin typeface="Times New Roman" panose="02020603050405020304" pitchFamily="18" charset="0"/>
              <a:cs typeface="Times New Roman" panose="02020603050405020304" pitchFamily="18" charset="0"/>
            </a:endParaRPr>
          </a:p>
          <a:p>
            <a:r>
              <a:rPr lang="tr-TR" sz="2000" b="1" dirty="0">
                <a:latin typeface="Times New Roman" panose="02020603050405020304" pitchFamily="18" charset="0"/>
                <a:cs typeface="Times New Roman" panose="02020603050405020304" pitchFamily="18" charset="0"/>
              </a:rPr>
              <a:t>3. Doç. Dr. Levent TAŞ</a:t>
            </a:r>
            <a:endParaRPr lang="tr-TR" sz="2000" dirty="0">
              <a:latin typeface="Times New Roman" panose="02020603050405020304" pitchFamily="18" charset="0"/>
              <a:cs typeface="Times New Roman" panose="02020603050405020304" pitchFamily="18" charset="0"/>
            </a:endParaRPr>
          </a:p>
          <a:p>
            <a:r>
              <a:rPr lang="tr-TR" sz="2000" i="1" dirty="0">
                <a:latin typeface="Times New Roman" panose="02020603050405020304" pitchFamily="18" charset="0"/>
                <a:cs typeface="Times New Roman" panose="02020603050405020304" pitchFamily="18" charset="0"/>
              </a:rPr>
              <a:t>Fen Edebiyat Fakültesi  Sosyoloji Bölümü</a:t>
            </a:r>
            <a:endParaRPr lang="tr-TR" sz="2000" dirty="0">
              <a:latin typeface="Times New Roman" panose="02020603050405020304" pitchFamily="18" charset="0"/>
              <a:cs typeface="Times New Roman" panose="02020603050405020304" pitchFamily="18" charset="0"/>
            </a:endParaRPr>
          </a:p>
          <a:p>
            <a:r>
              <a:rPr lang="tr-TR" sz="2000" b="1" dirty="0">
                <a:latin typeface="Times New Roman" panose="02020603050405020304" pitchFamily="18" charset="0"/>
                <a:cs typeface="Times New Roman" panose="02020603050405020304" pitchFamily="18" charset="0"/>
              </a:rPr>
              <a:t>4. Dr. Öğr. Üyesi Merve TURPÇU</a:t>
            </a:r>
            <a:endParaRPr lang="tr-TR" sz="2000" dirty="0">
              <a:latin typeface="Times New Roman" panose="02020603050405020304" pitchFamily="18" charset="0"/>
              <a:cs typeface="Times New Roman" panose="02020603050405020304" pitchFamily="18" charset="0"/>
            </a:endParaRPr>
          </a:p>
          <a:p>
            <a:r>
              <a:rPr lang="tr-TR" sz="2000" i="1" dirty="0">
                <a:latin typeface="Times New Roman" panose="02020603050405020304" pitchFamily="18" charset="0"/>
                <a:cs typeface="Times New Roman" panose="02020603050405020304" pitchFamily="18" charset="0"/>
              </a:rPr>
              <a:t>Sosyal Bilimler Meslek Yüksekokulu Büro Yönetimi ve Yönetici Asistanlığı Programı</a:t>
            </a:r>
            <a:endParaRPr lang="tr-TR" sz="2000" dirty="0">
              <a:latin typeface="Times New Roman" panose="02020603050405020304" pitchFamily="18" charset="0"/>
              <a:cs typeface="Times New Roman" panose="02020603050405020304" pitchFamily="18" charset="0"/>
            </a:endParaRPr>
          </a:p>
          <a:p>
            <a:r>
              <a:rPr lang="tr-TR" sz="2000" b="1" dirty="0">
                <a:latin typeface="Times New Roman" panose="02020603050405020304" pitchFamily="18" charset="0"/>
                <a:cs typeface="Times New Roman" panose="02020603050405020304" pitchFamily="18" charset="0"/>
              </a:rPr>
              <a:t>5. Dr. Öğr. Üyesi Mustafa ALTINTAŞ</a:t>
            </a:r>
            <a:endParaRPr lang="tr-TR" sz="2000" dirty="0">
              <a:latin typeface="Times New Roman" panose="02020603050405020304" pitchFamily="18" charset="0"/>
              <a:cs typeface="Times New Roman" panose="02020603050405020304" pitchFamily="18" charset="0"/>
            </a:endParaRPr>
          </a:p>
          <a:p>
            <a:r>
              <a:rPr lang="tr-TR" sz="2000" i="1" dirty="0">
                <a:latin typeface="Times New Roman" panose="02020603050405020304" pitchFamily="18" charset="0"/>
                <a:cs typeface="Times New Roman" panose="02020603050405020304" pitchFamily="18" charset="0"/>
              </a:rPr>
              <a:t>İktisadi ve İdari Bilimler Fakültesi İşletme Bölümü</a:t>
            </a:r>
            <a:endParaRPr lang="tr-TR" sz="2000" dirty="0">
              <a:latin typeface="Times New Roman" panose="02020603050405020304" pitchFamily="18" charset="0"/>
              <a:cs typeface="Times New Roman" panose="02020603050405020304" pitchFamily="18" charset="0"/>
            </a:endParaRPr>
          </a:p>
          <a:p>
            <a:r>
              <a:rPr lang="tr-TR" sz="2000" b="1" dirty="0">
                <a:latin typeface="Times New Roman" panose="02020603050405020304" pitchFamily="18" charset="0"/>
                <a:cs typeface="Times New Roman" panose="02020603050405020304" pitchFamily="18" charset="0"/>
              </a:rPr>
              <a:t>6. Öğr. Gör. Ömür ÇETİNKAYA</a:t>
            </a:r>
            <a:endParaRPr lang="tr-TR" sz="2000" dirty="0">
              <a:latin typeface="Times New Roman" panose="02020603050405020304" pitchFamily="18" charset="0"/>
              <a:cs typeface="Times New Roman" panose="02020603050405020304" pitchFamily="18" charset="0"/>
            </a:endParaRPr>
          </a:p>
          <a:p>
            <a:r>
              <a:rPr lang="tr-TR" sz="2000" i="1" dirty="0">
                <a:latin typeface="Times New Roman" panose="02020603050405020304" pitchFamily="18" charset="0"/>
                <a:cs typeface="Times New Roman" panose="02020603050405020304" pitchFamily="18" charset="0"/>
              </a:rPr>
              <a:t>Sosyal Bilimler Meslek Yüksekokulu İnsan Kaynakları Bölümü</a:t>
            </a:r>
            <a:endParaRPr lang="tr-TR" sz="2000" dirty="0">
              <a:latin typeface="Times New Roman" panose="02020603050405020304" pitchFamily="18" charset="0"/>
              <a:cs typeface="Times New Roman" panose="02020603050405020304" pitchFamily="18" charset="0"/>
            </a:endParaRPr>
          </a:p>
          <a:p>
            <a:r>
              <a:rPr lang="tr-TR" sz="2000" b="1" dirty="0">
                <a:latin typeface="Times New Roman" panose="02020603050405020304" pitchFamily="18" charset="0"/>
                <a:cs typeface="Times New Roman" panose="02020603050405020304" pitchFamily="18" charset="0"/>
              </a:rPr>
              <a:t>7. Öğr. Gör. İbrahim Şamil SOYLU</a:t>
            </a:r>
            <a:endParaRPr lang="tr-TR" sz="2000" dirty="0">
              <a:latin typeface="Times New Roman" panose="02020603050405020304" pitchFamily="18" charset="0"/>
              <a:cs typeface="Times New Roman" panose="02020603050405020304" pitchFamily="18" charset="0"/>
            </a:endParaRPr>
          </a:p>
          <a:p>
            <a:r>
              <a:rPr lang="tr-TR" sz="2000" i="1" dirty="0">
                <a:latin typeface="Times New Roman" panose="02020603050405020304" pitchFamily="18" charset="0"/>
                <a:cs typeface="Times New Roman" panose="02020603050405020304" pitchFamily="18" charset="0"/>
              </a:rPr>
              <a:t>Kariyer Planlama Uygulama ve Araştırma Merkezi</a:t>
            </a:r>
            <a:endParaRPr lang="tr-T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8744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 name="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
            <a:ext cx="12192000" cy="6857618"/>
          </a:xfrm>
          <a:prstGeom prst="rect">
            <a:avLst/>
          </a:prstGeom>
        </p:spPr>
      </p:pic>
      <p:pic>
        <p:nvPicPr>
          <p:cNvPr id="54"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4100" y="-51816"/>
            <a:ext cx="2296668" cy="3529584"/>
          </a:xfrm>
          <a:prstGeom prst="rect">
            <a:avLst/>
          </a:prstGeom>
        </p:spPr>
      </p:pic>
      <p:sp>
        <p:nvSpPr>
          <p:cNvPr id="62" name="object 62"/>
          <p:cNvSpPr/>
          <p:nvPr/>
        </p:nvSpPr>
        <p:spPr>
          <a:xfrm>
            <a:off x="6149340" y="0"/>
            <a:ext cx="2194560" cy="3429000"/>
          </a:xfrm>
          <a:custGeom>
            <a:avLst/>
            <a:gdLst/>
            <a:ahLst/>
            <a:cxnLst/>
            <a:rect l="l" t="t" r="r" b="b"/>
            <a:pathLst>
              <a:path w="2194560" h="3429000">
                <a:moveTo>
                  <a:pt x="16181" y="3008802"/>
                </a:moveTo>
                <a:lnTo>
                  <a:pt x="63939" y="2597279"/>
                </a:lnTo>
                <a:lnTo>
                  <a:pt x="142096" y="2195594"/>
                </a:lnTo>
                <a:lnTo>
                  <a:pt x="249476" y="1804908"/>
                </a:lnTo>
                <a:lnTo>
                  <a:pt x="384901" y="1426385"/>
                </a:lnTo>
                <a:lnTo>
                  <a:pt x="547194" y="1061186"/>
                </a:lnTo>
                <a:lnTo>
                  <a:pt x="735177" y="710474"/>
                </a:lnTo>
                <a:lnTo>
                  <a:pt x="947674" y="375412"/>
                </a:lnTo>
                <a:lnTo>
                  <a:pt x="1232917" y="0"/>
                </a:lnTo>
                <a:lnTo>
                  <a:pt x="2194560" y="0"/>
                </a:lnTo>
                <a:lnTo>
                  <a:pt x="2019300" y="101854"/>
                </a:lnTo>
                <a:lnTo>
                  <a:pt x="1578442" y="416933"/>
                </a:lnTo>
                <a:lnTo>
                  <a:pt x="1183487" y="766989"/>
                </a:lnTo>
                <a:lnTo>
                  <a:pt x="838405" y="1148936"/>
                </a:lnTo>
                <a:lnTo>
                  <a:pt x="685806" y="1350904"/>
                </a:lnTo>
                <a:lnTo>
                  <a:pt x="547163" y="1559687"/>
                </a:lnTo>
                <a:lnTo>
                  <a:pt x="422974" y="1774900"/>
                </a:lnTo>
                <a:lnTo>
                  <a:pt x="313733" y="1996156"/>
                </a:lnTo>
                <a:lnTo>
                  <a:pt x="219938" y="2223070"/>
                </a:lnTo>
                <a:lnTo>
                  <a:pt x="142083" y="2455255"/>
                </a:lnTo>
                <a:lnTo>
                  <a:pt x="80666" y="2692327"/>
                </a:lnTo>
                <a:lnTo>
                  <a:pt x="36183" y="2933899"/>
                </a:lnTo>
                <a:lnTo>
                  <a:pt x="0" y="0"/>
                </a:lnTo>
                <a:close/>
              </a:path>
              <a:path w="2194560" h="3429000">
                <a:moveTo>
                  <a:pt x="9129" y="3179585"/>
                </a:moveTo>
                <a:lnTo>
                  <a:pt x="0" y="0"/>
                </a:lnTo>
                <a:lnTo>
                  <a:pt x="0" y="3429000"/>
                </a:lnTo>
                <a:close/>
              </a:path>
            </a:pathLst>
          </a:custGeom>
          <a:solidFill>
            <a:srgbClr val="FFC000"/>
          </a:solidFill>
        </p:spPr>
        <p:txBody>
          <a:bodyPr wrap="square" lIns="0" tIns="0" rIns="0" bIns="0" rtlCol="0">
            <a:noAutofit/>
          </a:bodyPr>
          <a:lstStyle/>
          <a:p>
            <a:endParaRPr/>
          </a:p>
        </p:txBody>
      </p:sp>
      <p:pic>
        <p:nvPicPr>
          <p:cNvPr id="55" name="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2096" y="-19816"/>
            <a:ext cx="6131052" cy="6918960"/>
          </a:xfrm>
          <a:prstGeom prst="rect">
            <a:avLst/>
          </a:prstGeom>
        </p:spPr>
      </p:pic>
      <p:pic>
        <p:nvPicPr>
          <p:cNvPr id="56" name="Im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9340" y="0"/>
            <a:ext cx="6042660" cy="6857999"/>
          </a:xfrm>
          <a:prstGeom prst="rect">
            <a:avLst/>
          </a:prstGeom>
        </p:spPr>
      </p:pic>
      <p:pic>
        <p:nvPicPr>
          <p:cNvPr id="57" name="Imag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2096" y="3409184"/>
            <a:ext cx="2284476" cy="3489959"/>
          </a:xfrm>
          <a:prstGeom prst="rect">
            <a:avLst/>
          </a:prstGeom>
        </p:spPr>
      </p:pic>
      <p:sp>
        <p:nvSpPr>
          <p:cNvPr id="63" name="object 63"/>
          <p:cNvSpPr/>
          <p:nvPr/>
        </p:nvSpPr>
        <p:spPr>
          <a:xfrm>
            <a:off x="6149340" y="3429000"/>
            <a:ext cx="2194560" cy="3428999"/>
          </a:xfrm>
          <a:custGeom>
            <a:avLst/>
            <a:gdLst/>
            <a:ahLst/>
            <a:cxnLst/>
            <a:rect l="l" t="t" r="r" b="b"/>
            <a:pathLst>
              <a:path w="2194560" h="3428999">
                <a:moveTo>
                  <a:pt x="9129" y="249415"/>
                </a:moveTo>
                <a:lnTo>
                  <a:pt x="0" y="0"/>
                </a:lnTo>
                <a:lnTo>
                  <a:pt x="0" y="0"/>
                </a:lnTo>
                <a:close/>
              </a:path>
              <a:path w="2194560" h="3428999">
                <a:moveTo>
                  <a:pt x="1232917" y="3428999"/>
                </a:moveTo>
                <a:lnTo>
                  <a:pt x="947674" y="3053601"/>
                </a:lnTo>
                <a:lnTo>
                  <a:pt x="735177" y="2718519"/>
                </a:lnTo>
                <a:lnTo>
                  <a:pt x="547194" y="2367798"/>
                </a:lnTo>
                <a:lnTo>
                  <a:pt x="384901" y="2002596"/>
                </a:lnTo>
                <a:lnTo>
                  <a:pt x="249476" y="1624074"/>
                </a:lnTo>
                <a:lnTo>
                  <a:pt x="142096" y="1233394"/>
                </a:lnTo>
                <a:lnTo>
                  <a:pt x="63939" y="831714"/>
                </a:lnTo>
                <a:lnTo>
                  <a:pt x="16181" y="420196"/>
                </a:lnTo>
                <a:lnTo>
                  <a:pt x="0" y="0"/>
                </a:lnTo>
                <a:lnTo>
                  <a:pt x="36183" y="495101"/>
                </a:lnTo>
                <a:lnTo>
                  <a:pt x="80666" y="736673"/>
                </a:lnTo>
                <a:lnTo>
                  <a:pt x="142083" y="973745"/>
                </a:lnTo>
                <a:lnTo>
                  <a:pt x="219938" y="1205931"/>
                </a:lnTo>
                <a:lnTo>
                  <a:pt x="313733" y="1432845"/>
                </a:lnTo>
                <a:lnTo>
                  <a:pt x="422974" y="1654102"/>
                </a:lnTo>
                <a:lnTo>
                  <a:pt x="547163" y="1869315"/>
                </a:lnTo>
                <a:lnTo>
                  <a:pt x="685805" y="2078098"/>
                </a:lnTo>
                <a:lnTo>
                  <a:pt x="838404" y="2280067"/>
                </a:lnTo>
                <a:lnTo>
                  <a:pt x="1183487" y="2662015"/>
                </a:lnTo>
                <a:lnTo>
                  <a:pt x="1578441" y="3012074"/>
                </a:lnTo>
                <a:lnTo>
                  <a:pt x="2019300" y="3327155"/>
                </a:lnTo>
                <a:lnTo>
                  <a:pt x="2194560" y="3428999"/>
                </a:lnTo>
                <a:close/>
              </a:path>
            </a:pathLst>
          </a:custGeom>
          <a:solidFill>
            <a:srgbClr val="FFC000"/>
          </a:solidFill>
        </p:spPr>
        <p:txBody>
          <a:bodyPr wrap="square" lIns="0" tIns="0" rIns="0" bIns="0" rtlCol="0">
            <a:noAutofit/>
          </a:bodyPr>
          <a:lstStyle/>
          <a:p>
            <a:endParaRPr/>
          </a:p>
        </p:txBody>
      </p:sp>
      <p:pic>
        <p:nvPicPr>
          <p:cNvPr id="58" name="Ima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 y="-19816"/>
            <a:ext cx="7418831" cy="6918960"/>
          </a:xfrm>
          <a:prstGeom prst="rect">
            <a:avLst/>
          </a:prstGeom>
        </p:spPr>
      </p:pic>
      <p:sp>
        <p:nvSpPr>
          <p:cNvPr id="64" name="object 64"/>
          <p:cNvSpPr/>
          <p:nvPr/>
        </p:nvSpPr>
        <p:spPr>
          <a:xfrm>
            <a:off x="30418" y="20573"/>
            <a:ext cx="7328918" cy="6857999"/>
          </a:xfrm>
          <a:custGeom>
            <a:avLst/>
            <a:gdLst/>
            <a:ahLst/>
            <a:cxnLst/>
            <a:rect l="l" t="t" r="r" b="b"/>
            <a:pathLst>
              <a:path w="7328918" h="6857999">
                <a:moveTo>
                  <a:pt x="1" y="6857999"/>
                </a:moveTo>
                <a:lnTo>
                  <a:pt x="1" y="0"/>
                </a:lnTo>
                <a:lnTo>
                  <a:pt x="7328918" y="0"/>
                </a:lnTo>
                <a:lnTo>
                  <a:pt x="7043802" y="375412"/>
                </a:lnTo>
                <a:lnTo>
                  <a:pt x="6831305" y="710475"/>
                </a:lnTo>
                <a:lnTo>
                  <a:pt x="6643322" y="1061186"/>
                </a:lnTo>
                <a:lnTo>
                  <a:pt x="6481029" y="1426385"/>
                </a:lnTo>
                <a:lnTo>
                  <a:pt x="6345604" y="1804908"/>
                </a:lnTo>
                <a:lnTo>
                  <a:pt x="6238224" y="2195594"/>
                </a:lnTo>
                <a:lnTo>
                  <a:pt x="6160067" y="2597279"/>
                </a:lnTo>
                <a:lnTo>
                  <a:pt x="6112309" y="3008802"/>
                </a:lnTo>
                <a:lnTo>
                  <a:pt x="6096128" y="3429000"/>
                </a:lnTo>
                <a:lnTo>
                  <a:pt x="6112309" y="3849196"/>
                </a:lnTo>
                <a:lnTo>
                  <a:pt x="6160067" y="4260714"/>
                </a:lnTo>
                <a:lnTo>
                  <a:pt x="6238224" y="4662394"/>
                </a:lnTo>
                <a:lnTo>
                  <a:pt x="6345604" y="5053074"/>
                </a:lnTo>
                <a:lnTo>
                  <a:pt x="6481029" y="5431596"/>
                </a:lnTo>
                <a:lnTo>
                  <a:pt x="6643322" y="5796798"/>
                </a:lnTo>
                <a:lnTo>
                  <a:pt x="6831305" y="6147519"/>
                </a:lnTo>
                <a:lnTo>
                  <a:pt x="7043802" y="6482601"/>
                </a:lnTo>
                <a:lnTo>
                  <a:pt x="7328918" y="6857999"/>
                </a:lnTo>
                <a:close/>
              </a:path>
            </a:pathLst>
          </a:custGeom>
          <a:solidFill>
            <a:schemeClr val="tx2">
              <a:lumMod val="40000"/>
              <a:lumOff val="60000"/>
            </a:schemeClr>
          </a:solidFill>
        </p:spPr>
        <p:txBody>
          <a:bodyPr wrap="square" lIns="0" tIns="0" rIns="0" bIns="0" rtlCol="0">
            <a:noAutofit/>
          </a:bodyPr>
          <a:lstStyle/>
          <a:p>
            <a:endParaRPr/>
          </a:p>
        </p:txBody>
      </p:sp>
      <p:pic>
        <p:nvPicPr>
          <p:cNvPr id="59" name="Im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34100" y="-51816"/>
            <a:ext cx="3730752" cy="3529584"/>
          </a:xfrm>
          <a:prstGeom prst="rect">
            <a:avLst/>
          </a:prstGeom>
        </p:spPr>
      </p:pic>
      <p:sp>
        <p:nvSpPr>
          <p:cNvPr id="65" name="object 65"/>
          <p:cNvSpPr/>
          <p:nvPr/>
        </p:nvSpPr>
        <p:spPr>
          <a:xfrm>
            <a:off x="6149340" y="0"/>
            <a:ext cx="3628644" cy="3429000"/>
          </a:xfrm>
          <a:custGeom>
            <a:avLst/>
            <a:gdLst/>
            <a:ahLst/>
            <a:cxnLst/>
            <a:rect l="l" t="t" r="r" b="b"/>
            <a:pathLst>
              <a:path w="3628644" h="3429000">
                <a:moveTo>
                  <a:pt x="9127" y="3179585"/>
                </a:moveTo>
                <a:lnTo>
                  <a:pt x="36177" y="2933899"/>
                </a:lnTo>
                <a:lnTo>
                  <a:pt x="80652" y="2692327"/>
                </a:lnTo>
                <a:lnTo>
                  <a:pt x="142058" y="2455255"/>
                </a:lnTo>
                <a:lnTo>
                  <a:pt x="219897" y="2223070"/>
                </a:lnTo>
                <a:lnTo>
                  <a:pt x="313673" y="1996156"/>
                </a:lnTo>
                <a:lnTo>
                  <a:pt x="422891" y="1774900"/>
                </a:lnTo>
                <a:lnTo>
                  <a:pt x="547053" y="1559687"/>
                </a:lnTo>
                <a:lnTo>
                  <a:pt x="685663" y="1350904"/>
                </a:lnTo>
                <a:lnTo>
                  <a:pt x="838225" y="1148936"/>
                </a:lnTo>
                <a:lnTo>
                  <a:pt x="1183219" y="766989"/>
                </a:lnTo>
                <a:lnTo>
                  <a:pt x="1578065" y="416932"/>
                </a:lnTo>
                <a:lnTo>
                  <a:pt x="2018792" y="101854"/>
                </a:lnTo>
                <a:lnTo>
                  <a:pt x="2194053" y="0"/>
                </a:lnTo>
                <a:lnTo>
                  <a:pt x="3628644" y="0"/>
                </a:lnTo>
                <a:lnTo>
                  <a:pt x="3388106" y="58039"/>
                </a:lnTo>
                <a:lnTo>
                  <a:pt x="3021953" y="170771"/>
                </a:lnTo>
                <a:lnTo>
                  <a:pt x="2670895" y="300184"/>
                </a:lnTo>
                <a:lnTo>
                  <a:pt x="2336109" y="445502"/>
                </a:lnTo>
                <a:lnTo>
                  <a:pt x="2018771" y="605951"/>
                </a:lnTo>
                <a:lnTo>
                  <a:pt x="1720058" y="780753"/>
                </a:lnTo>
                <a:lnTo>
                  <a:pt x="1441147" y="969133"/>
                </a:lnTo>
                <a:lnTo>
                  <a:pt x="1183215" y="1170315"/>
                </a:lnTo>
                <a:lnTo>
                  <a:pt x="947437" y="1383522"/>
                </a:lnTo>
                <a:lnTo>
                  <a:pt x="734991" y="1607980"/>
                </a:lnTo>
                <a:lnTo>
                  <a:pt x="547054" y="1842911"/>
                </a:lnTo>
                <a:lnTo>
                  <a:pt x="384802" y="2087541"/>
                </a:lnTo>
                <a:lnTo>
                  <a:pt x="249411" y="2341092"/>
                </a:lnTo>
                <a:lnTo>
                  <a:pt x="142059" y="2602790"/>
                </a:lnTo>
                <a:lnTo>
                  <a:pt x="63922" y="2871858"/>
                </a:lnTo>
                <a:lnTo>
                  <a:pt x="16177" y="3147520"/>
                </a:lnTo>
                <a:lnTo>
                  <a:pt x="0" y="3429000"/>
                </a:lnTo>
                <a:close/>
              </a:path>
            </a:pathLst>
          </a:custGeom>
          <a:solidFill>
            <a:srgbClr val="00B0F0"/>
          </a:solidFill>
        </p:spPr>
        <p:txBody>
          <a:bodyPr wrap="square" lIns="0" tIns="0" rIns="0" bIns="0" rtlCol="0">
            <a:noAutofit/>
          </a:bodyPr>
          <a:lstStyle/>
          <a:p>
            <a:endParaRPr/>
          </a:p>
        </p:txBody>
      </p:sp>
      <p:pic>
        <p:nvPicPr>
          <p:cNvPr id="60" name="Imag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02096" y="3409184"/>
            <a:ext cx="3718560" cy="3489959"/>
          </a:xfrm>
          <a:prstGeom prst="rect">
            <a:avLst/>
          </a:prstGeom>
        </p:spPr>
      </p:pic>
      <p:sp>
        <p:nvSpPr>
          <p:cNvPr id="66" name="object 66"/>
          <p:cNvSpPr/>
          <p:nvPr/>
        </p:nvSpPr>
        <p:spPr>
          <a:xfrm>
            <a:off x="6149341" y="3429000"/>
            <a:ext cx="3628645" cy="3428999"/>
          </a:xfrm>
          <a:custGeom>
            <a:avLst/>
            <a:gdLst/>
            <a:ahLst/>
            <a:cxnLst/>
            <a:rect l="l" t="t" r="r" b="b"/>
            <a:pathLst>
              <a:path w="3628645" h="3428999">
                <a:moveTo>
                  <a:pt x="2194052" y="3428999"/>
                </a:moveTo>
                <a:lnTo>
                  <a:pt x="2018792" y="3327155"/>
                </a:lnTo>
                <a:lnTo>
                  <a:pt x="1578065" y="3012074"/>
                </a:lnTo>
                <a:lnTo>
                  <a:pt x="1183219" y="2662015"/>
                </a:lnTo>
                <a:lnTo>
                  <a:pt x="838225" y="2280067"/>
                </a:lnTo>
                <a:lnTo>
                  <a:pt x="685663" y="2078098"/>
                </a:lnTo>
                <a:lnTo>
                  <a:pt x="547053" y="1869315"/>
                </a:lnTo>
                <a:lnTo>
                  <a:pt x="422891" y="1654102"/>
                </a:lnTo>
                <a:lnTo>
                  <a:pt x="313673" y="1432845"/>
                </a:lnTo>
                <a:lnTo>
                  <a:pt x="219897" y="1205931"/>
                </a:lnTo>
                <a:lnTo>
                  <a:pt x="142058" y="973745"/>
                </a:lnTo>
                <a:lnTo>
                  <a:pt x="80652" y="736673"/>
                </a:lnTo>
                <a:lnTo>
                  <a:pt x="36177" y="495101"/>
                </a:lnTo>
                <a:lnTo>
                  <a:pt x="9127" y="249415"/>
                </a:lnTo>
                <a:lnTo>
                  <a:pt x="1" y="1"/>
                </a:lnTo>
                <a:lnTo>
                  <a:pt x="16177" y="281481"/>
                </a:lnTo>
                <a:lnTo>
                  <a:pt x="63922" y="557142"/>
                </a:lnTo>
                <a:lnTo>
                  <a:pt x="142059" y="826209"/>
                </a:lnTo>
                <a:lnTo>
                  <a:pt x="249411" y="1087906"/>
                </a:lnTo>
                <a:lnTo>
                  <a:pt x="384801" y="1341457"/>
                </a:lnTo>
                <a:lnTo>
                  <a:pt x="547053" y="1586085"/>
                </a:lnTo>
                <a:lnTo>
                  <a:pt x="734991" y="1821016"/>
                </a:lnTo>
                <a:lnTo>
                  <a:pt x="947436" y="2045472"/>
                </a:lnTo>
                <a:lnTo>
                  <a:pt x="1183214" y="2258679"/>
                </a:lnTo>
                <a:lnTo>
                  <a:pt x="1441146" y="2459860"/>
                </a:lnTo>
                <a:lnTo>
                  <a:pt x="1720057" y="2648240"/>
                </a:lnTo>
                <a:lnTo>
                  <a:pt x="2018770" y="2823042"/>
                </a:lnTo>
                <a:lnTo>
                  <a:pt x="2336108" y="2983490"/>
                </a:lnTo>
                <a:lnTo>
                  <a:pt x="2670894" y="3128809"/>
                </a:lnTo>
                <a:lnTo>
                  <a:pt x="3021952" y="3258223"/>
                </a:lnTo>
                <a:lnTo>
                  <a:pt x="3388106" y="3370956"/>
                </a:lnTo>
                <a:lnTo>
                  <a:pt x="3628645" y="3428999"/>
                </a:lnTo>
                <a:close/>
              </a:path>
            </a:pathLst>
          </a:custGeom>
          <a:solidFill>
            <a:srgbClr val="00B0F0"/>
          </a:solidFill>
        </p:spPr>
        <p:txBody>
          <a:bodyPr wrap="square" lIns="0" tIns="0" rIns="0" bIns="0" rtlCol="0">
            <a:noAutofit/>
          </a:bodyPr>
          <a:lstStyle/>
          <a:p>
            <a:endParaRPr/>
          </a:p>
        </p:txBody>
      </p:sp>
      <p:pic>
        <p:nvPicPr>
          <p:cNvPr id="61" name="Imag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0" y="2269236"/>
            <a:ext cx="489978" cy="1344930"/>
          </a:xfrm>
          <a:prstGeom prst="rect">
            <a:avLst/>
          </a:prstGeom>
        </p:spPr>
      </p:pic>
      <p:pic>
        <p:nvPicPr>
          <p:cNvPr id="2" name="Imag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 y="1066800"/>
            <a:ext cx="490715" cy="1345692"/>
          </a:xfrm>
          <a:prstGeom prst="rect">
            <a:avLst/>
          </a:prstGeom>
        </p:spPr>
      </p:pic>
      <p:sp>
        <p:nvSpPr>
          <p:cNvPr id="67" name="object 67"/>
          <p:cNvSpPr/>
          <p:nvPr/>
        </p:nvSpPr>
        <p:spPr>
          <a:xfrm>
            <a:off x="53339" y="1086612"/>
            <a:ext cx="400813" cy="1255776"/>
          </a:xfrm>
          <a:custGeom>
            <a:avLst/>
            <a:gdLst/>
            <a:ahLst/>
            <a:cxnLst/>
            <a:rect l="l" t="t" r="r" b="b"/>
            <a:pathLst>
              <a:path w="400813" h="1255776">
                <a:moveTo>
                  <a:pt x="1" y="1255776"/>
                </a:moveTo>
                <a:lnTo>
                  <a:pt x="400813" y="1255776"/>
                </a:lnTo>
                <a:lnTo>
                  <a:pt x="400813" y="0"/>
                </a:lnTo>
                <a:lnTo>
                  <a:pt x="1" y="0"/>
                </a:lnTo>
                <a:close/>
              </a:path>
            </a:pathLst>
          </a:custGeom>
          <a:solidFill>
            <a:srgbClr val="FFC000"/>
          </a:solidFill>
        </p:spPr>
        <p:txBody>
          <a:bodyPr wrap="square" lIns="0" tIns="0" rIns="0" bIns="0" rtlCol="0">
            <a:noAutofit/>
          </a:bodyPr>
          <a:lstStyle/>
          <a:p>
            <a:endParaRPr/>
          </a:p>
        </p:txBody>
      </p:sp>
      <p:pic>
        <p:nvPicPr>
          <p:cNvPr id="3" name="Image"/>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20" y="6156954"/>
            <a:ext cx="489978" cy="698754"/>
          </a:xfrm>
          <a:prstGeom prst="rect">
            <a:avLst/>
          </a:prstGeom>
        </p:spPr>
      </p:pic>
      <p:pic>
        <p:nvPicPr>
          <p:cNvPr id="4" name="Imag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96" y="3409188"/>
            <a:ext cx="490715" cy="2891028"/>
          </a:xfrm>
          <a:prstGeom prst="rect">
            <a:avLst/>
          </a:prstGeom>
        </p:spPr>
      </p:pic>
      <p:sp>
        <p:nvSpPr>
          <p:cNvPr id="68" name="object 68"/>
          <p:cNvSpPr/>
          <p:nvPr/>
        </p:nvSpPr>
        <p:spPr>
          <a:xfrm>
            <a:off x="53339" y="3429000"/>
            <a:ext cx="400813" cy="2801112"/>
          </a:xfrm>
          <a:custGeom>
            <a:avLst/>
            <a:gdLst/>
            <a:ahLst/>
            <a:cxnLst/>
            <a:rect l="l" t="t" r="r" b="b"/>
            <a:pathLst>
              <a:path w="400813" h="2801112">
                <a:moveTo>
                  <a:pt x="1" y="2801112"/>
                </a:moveTo>
                <a:lnTo>
                  <a:pt x="400813" y="2801112"/>
                </a:lnTo>
                <a:lnTo>
                  <a:pt x="400813" y="0"/>
                </a:lnTo>
                <a:lnTo>
                  <a:pt x="1" y="0"/>
                </a:lnTo>
                <a:close/>
              </a:path>
            </a:pathLst>
          </a:custGeom>
          <a:solidFill>
            <a:srgbClr val="00B0F0"/>
          </a:solidFill>
        </p:spPr>
        <p:txBody>
          <a:bodyPr wrap="square" lIns="0" tIns="0" rIns="0" bIns="0" rtlCol="0">
            <a:noAutofit/>
          </a:bodyPr>
          <a:lstStyle/>
          <a:p>
            <a:endParaRPr/>
          </a:p>
        </p:txBody>
      </p:sp>
      <p:pic>
        <p:nvPicPr>
          <p:cNvPr id="5" name="Image"/>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01356" y="4989576"/>
            <a:ext cx="3821303" cy="1433322"/>
          </a:xfrm>
          <a:prstGeom prst="rect">
            <a:avLst/>
          </a:prstGeom>
        </p:spPr>
      </p:pic>
      <p:pic>
        <p:nvPicPr>
          <p:cNvPr id="6" name="Image"/>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62316" y="1290828"/>
            <a:ext cx="3724656" cy="3724656"/>
          </a:xfrm>
          <a:prstGeom prst="rect">
            <a:avLst/>
          </a:prstGeom>
        </p:spPr>
      </p:pic>
      <p:sp>
        <p:nvSpPr>
          <p:cNvPr id="69" name="object 69"/>
          <p:cNvSpPr/>
          <p:nvPr/>
        </p:nvSpPr>
        <p:spPr>
          <a:xfrm>
            <a:off x="7798307" y="1226820"/>
            <a:ext cx="3852673" cy="3852672"/>
          </a:xfrm>
          <a:custGeom>
            <a:avLst/>
            <a:gdLst/>
            <a:ahLst/>
            <a:cxnLst/>
            <a:rect l="l" t="t" r="r" b="b"/>
            <a:pathLst>
              <a:path w="3852673" h="3852672">
                <a:moveTo>
                  <a:pt x="1828928" y="3818255"/>
                </a:moveTo>
                <a:lnTo>
                  <a:pt x="1732789" y="3811016"/>
                </a:lnTo>
                <a:lnTo>
                  <a:pt x="1637920" y="3798951"/>
                </a:lnTo>
                <a:lnTo>
                  <a:pt x="1544702" y="3782314"/>
                </a:lnTo>
                <a:lnTo>
                  <a:pt x="1453008" y="3760978"/>
                </a:lnTo>
                <a:lnTo>
                  <a:pt x="1362965" y="3735451"/>
                </a:lnTo>
                <a:lnTo>
                  <a:pt x="1274954" y="3705606"/>
                </a:lnTo>
                <a:lnTo>
                  <a:pt x="1188975" y="3671697"/>
                </a:lnTo>
                <a:lnTo>
                  <a:pt x="1105028" y="3633724"/>
                </a:lnTo>
                <a:lnTo>
                  <a:pt x="1023494" y="3592195"/>
                </a:lnTo>
                <a:lnTo>
                  <a:pt x="943992" y="3546602"/>
                </a:lnTo>
                <a:lnTo>
                  <a:pt x="867157" y="3497326"/>
                </a:lnTo>
                <a:lnTo>
                  <a:pt x="792989" y="3444367"/>
                </a:lnTo>
                <a:lnTo>
                  <a:pt x="721488" y="3388360"/>
                </a:lnTo>
                <a:lnTo>
                  <a:pt x="652527" y="3328543"/>
                </a:lnTo>
                <a:lnTo>
                  <a:pt x="586614" y="3266059"/>
                </a:lnTo>
                <a:lnTo>
                  <a:pt x="524130" y="3200146"/>
                </a:lnTo>
                <a:lnTo>
                  <a:pt x="464821" y="3131566"/>
                </a:lnTo>
                <a:lnTo>
                  <a:pt x="408306" y="3060192"/>
                </a:lnTo>
                <a:lnTo>
                  <a:pt x="355347" y="2985897"/>
                </a:lnTo>
                <a:lnTo>
                  <a:pt x="306071" y="2908808"/>
                </a:lnTo>
                <a:lnTo>
                  <a:pt x="260478" y="2829560"/>
                </a:lnTo>
                <a:lnTo>
                  <a:pt x="218950" y="2747645"/>
                </a:lnTo>
                <a:lnTo>
                  <a:pt x="180976" y="2664079"/>
                </a:lnTo>
                <a:lnTo>
                  <a:pt x="147067" y="2578100"/>
                </a:lnTo>
                <a:lnTo>
                  <a:pt x="117222" y="2490089"/>
                </a:lnTo>
                <a:lnTo>
                  <a:pt x="91695" y="2400046"/>
                </a:lnTo>
                <a:lnTo>
                  <a:pt x="70359" y="2308479"/>
                </a:lnTo>
                <a:lnTo>
                  <a:pt x="53850" y="2215134"/>
                </a:lnTo>
                <a:lnTo>
                  <a:pt x="41657" y="2120265"/>
                </a:lnTo>
                <a:lnTo>
                  <a:pt x="34418" y="2024253"/>
                </a:lnTo>
                <a:lnTo>
                  <a:pt x="32005" y="1926590"/>
                </a:lnTo>
                <a:lnTo>
                  <a:pt x="34418" y="1828927"/>
                </a:lnTo>
                <a:lnTo>
                  <a:pt x="41657" y="1732788"/>
                </a:lnTo>
                <a:lnTo>
                  <a:pt x="53850" y="1637919"/>
                </a:lnTo>
                <a:lnTo>
                  <a:pt x="70359" y="1544701"/>
                </a:lnTo>
                <a:lnTo>
                  <a:pt x="91695" y="1453007"/>
                </a:lnTo>
                <a:lnTo>
                  <a:pt x="117222" y="1362964"/>
                </a:lnTo>
                <a:lnTo>
                  <a:pt x="147067" y="1274953"/>
                </a:lnTo>
                <a:lnTo>
                  <a:pt x="180976" y="1188974"/>
                </a:lnTo>
                <a:lnTo>
                  <a:pt x="218950" y="1105027"/>
                </a:lnTo>
                <a:lnTo>
                  <a:pt x="260478" y="1023493"/>
                </a:lnTo>
                <a:lnTo>
                  <a:pt x="306071" y="943991"/>
                </a:lnTo>
                <a:lnTo>
                  <a:pt x="355347" y="867156"/>
                </a:lnTo>
                <a:lnTo>
                  <a:pt x="408306" y="792861"/>
                </a:lnTo>
                <a:lnTo>
                  <a:pt x="464821" y="721487"/>
                </a:lnTo>
                <a:lnTo>
                  <a:pt x="524003" y="652526"/>
                </a:lnTo>
                <a:lnTo>
                  <a:pt x="586614" y="586740"/>
                </a:lnTo>
                <a:lnTo>
                  <a:pt x="652527" y="524002"/>
                </a:lnTo>
                <a:lnTo>
                  <a:pt x="721488" y="464820"/>
                </a:lnTo>
                <a:lnTo>
                  <a:pt x="792862" y="408305"/>
                </a:lnTo>
                <a:lnTo>
                  <a:pt x="867157" y="355346"/>
                </a:lnTo>
                <a:lnTo>
                  <a:pt x="943992" y="306070"/>
                </a:lnTo>
                <a:lnTo>
                  <a:pt x="1023494" y="260477"/>
                </a:lnTo>
                <a:lnTo>
                  <a:pt x="1105028" y="218948"/>
                </a:lnTo>
                <a:lnTo>
                  <a:pt x="1188975" y="180975"/>
                </a:lnTo>
                <a:lnTo>
                  <a:pt x="1274954" y="147066"/>
                </a:lnTo>
                <a:lnTo>
                  <a:pt x="1362965" y="117221"/>
                </a:lnTo>
                <a:lnTo>
                  <a:pt x="1453008" y="91694"/>
                </a:lnTo>
                <a:lnTo>
                  <a:pt x="1544702" y="70358"/>
                </a:lnTo>
                <a:lnTo>
                  <a:pt x="1637920" y="53848"/>
                </a:lnTo>
                <a:lnTo>
                  <a:pt x="1732789" y="41656"/>
                </a:lnTo>
                <a:lnTo>
                  <a:pt x="1828928" y="34417"/>
                </a:lnTo>
                <a:lnTo>
                  <a:pt x="1926591" y="32004"/>
                </a:lnTo>
                <a:lnTo>
                  <a:pt x="2024254" y="34417"/>
                </a:lnTo>
                <a:lnTo>
                  <a:pt x="2120266" y="41656"/>
                </a:lnTo>
                <a:lnTo>
                  <a:pt x="2215135" y="53848"/>
                </a:lnTo>
                <a:lnTo>
                  <a:pt x="2308480" y="70358"/>
                </a:lnTo>
                <a:lnTo>
                  <a:pt x="2400047" y="91694"/>
                </a:lnTo>
                <a:lnTo>
                  <a:pt x="2490090" y="117221"/>
                </a:lnTo>
                <a:lnTo>
                  <a:pt x="2578101" y="147066"/>
                </a:lnTo>
                <a:lnTo>
                  <a:pt x="2664080" y="180975"/>
                </a:lnTo>
                <a:lnTo>
                  <a:pt x="2747646" y="218948"/>
                </a:lnTo>
                <a:lnTo>
                  <a:pt x="2829561" y="260477"/>
                </a:lnTo>
                <a:lnTo>
                  <a:pt x="2908809" y="306070"/>
                </a:lnTo>
                <a:lnTo>
                  <a:pt x="2985898" y="355346"/>
                </a:lnTo>
                <a:lnTo>
                  <a:pt x="3060193" y="408305"/>
                </a:lnTo>
                <a:lnTo>
                  <a:pt x="3131567" y="464820"/>
                </a:lnTo>
                <a:lnTo>
                  <a:pt x="3200147" y="524129"/>
                </a:lnTo>
                <a:lnTo>
                  <a:pt x="3266060" y="586740"/>
                </a:lnTo>
                <a:lnTo>
                  <a:pt x="3328544" y="652526"/>
                </a:lnTo>
                <a:lnTo>
                  <a:pt x="3388361" y="721487"/>
                </a:lnTo>
                <a:lnTo>
                  <a:pt x="3444368" y="792988"/>
                </a:lnTo>
                <a:lnTo>
                  <a:pt x="3497327" y="867156"/>
                </a:lnTo>
                <a:lnTo>
                  <a:pt x="3546603" y="943991"/>
                </a:lnTo>
                <a:lnTo>
                  <a:pt x="3592196" y="1023493"/>
                </a:lnTo>
                <a:lnTo>
                  <a:pt x="3633725" y="1105027"/>
                </a:lnTo>
                <a:lnTo>
                  <a:pt x="3671698" y="1188974"/>
                </a:lnTo>
                <a:lnTo>
                  <a:pt x="3705607" y="1274953"/>
                </a:lnTo>
                <a:lnTo>
                  <a:pt x="3735452" y="1362964"/>
                </a:lnTo>
                <a:lnTo>
                  <a:pt x="3760979" y="1453007"/>
                </a:lnTo>
                <a:lnTo>
                  <a:pt x="3782315" y="1544701"/>
                </a:lnTo>
                <a:lnTo>
                  <a:pt x="3798952" y="1637919"/>
                </a:lnTo>
                <a:lnTo>
                  <a:pt x="3811017" y="1732788"/>
                </a:lnTo>
                <a:lnTo>
                  <a:pt x="3818256" y="1828927"/>
                </a:lnTo>
                <a:lnTo>
                  <a:pt x="3820669" y="1926590"/>
                </a:lnTo>
                <a:lnTo>
                  <a:pt x="3818256" y="2024253"/>
                </a:lnTo>
                <a:lnTo>
                  <a:pt x="3811017" y="2120265"/>
                </a:lnTo>
                <a:lnTo>
                  <a:pt x="3798952" y="2215134"/>
                </a:lnTo>
                <a:lnTo>
                  <a:pt x="3782315" y="2308479"/>
                </a:lnTo>
                <a:lnTo>
                  <a:pt x="3760979" y="2400046"/>
                </a:lnTo>
                <a:lnTo>
                  <a:pt x="3735452" y="2490089"/>
                </a:lnTo>
                <a:lnTo>
                  <a:pt x="3705607" y="2578100"/>
                </a:lnTo>
                <a:lnTo>
                  <a:pt x="3671698" y="2664079"/>
                </a:lnTo>
                <a:lnTo>
                  <a:pt x="3633725" y="2747645"/>
                </a:lnTo>
                <a:lnTo>
                  <a:pt x="3592196" y="2829560"/>
                </a:lnTo>
                <a:lnTo>
                  <a:pt x="3546603" y="2908808"/>
                </a:lnTo>
                <a:lnTo>
                  <a:pt x="3497327" y="2985897"/>
                </a:lnTo>
                <a:lnTo>
                  <a:pt x="3444368" y="3060192"/>
                </a:lnTo>
                <a:lnTo>
                  <a:pt x="3388234" y="3131566"/>
                </a:lnTo>
                <a:lnTo>
                  <a:pt x="3328544" y="3200273"/>
                </a:lnTo>
                <a:lnTo>
                  <a:pt x="3266060" y="3266059"/>
                </a:lnTo>
                <a:lnTo>
                  <a:pt x="3200274" y="3328543"/>
                </a:lnTo>
                <a:lnTo>
                  <a:pt x="3131567" y="3388233"/>
                </a:lnTo>
                <a:lnTo>
                  <a:pt x="3060193" y="3444367"/>
                </a:lnTo>
                <a:lnTo>
                  <a:pt x="2985898" y="3497326"/>
                </a:lnTo>
                <a:lnTo>
                  <a:pt x="2908809" y="3546602"/>
                </a:lnTo>
                <a:lnTo>
                  <a:pt x="2829561" y="3592195"/>
                </a:lnTo>
                <a:lnTo>
                  <a:pt x="2747646" y="3633724"/>
                </a:lnTo>
                <a:lnTo>
                  <a:pt x="2664080" y="3671697"/>
                </a:lnTo>
                <a:lnTo>
                  <a:pt x="2578101" y="3705606"/>
                </a:lnTo>
                <a:lnTo>
                  <a:pt x="2490090" y="3735451"/>
                </a:lnTo>
                <a:lnTo>
                  <a:pt x="2400047" y="3760978"/>
                </a:lnTo>
                <a:lnTo>
                  <a:pt x="2308480" y="3782314"/>
                </a:lnTo>
                <a:lnTo>
                  <a:pt x="2215135" y="3798951"/>
                </a:lnTo>
                <a:lnTo>
                  <a:pt x="2120266" y="3811016"/>
                </a:lnTo>
                <a:lnTo>
                  <a:pt x="2024254" y="3818255"/>
                </a:lnTo>
                <a:lnTo>
                  <a:pt x="1926591" y="3820668"/>
                </a:lnTo>
                <a:close/>
              </a:path>
            </a:pathLst>
          </a:custGeom>
          <a:ln w="64008">
            <a:solidFill>
              <a:srgbClr val="424242"/>
            </a:solidFill>
          </a:ln>
        </p:spPr>
        <p:txBody>
          <a:bodyPr wrap="square" lIns="0" tIns="0" rIns="0" bIns="0" rtlCol="0">
            <a:noAutofit/>
          </a:bodyPr>
          <a:lstStyle/>
          <a:p>
            <a:endParaRPr/>
          </a:p>
        </p:txBody>
      </p:sp>
      <p:sp>
        <p:nvSpPr>
          <p:cNvPr id="7" name="text 1"/>
          <p:cNvSpPr txBox="1"/>
          <p:nvPr/>
        </p:nvSpPr>
        <p:spPr>
          <a:xfrm>
            <a:off x="762000" y="930428"/>
            <a:ext cx="6993635" cy="369332"/>
          </a:xfrm>
          <a:prstGeom prst="rect">
            <a:avLst/>
          </a:prstGeom>
        </p:spPr>
        <p:txBody>
          <a:bodyPr vert="horz" wrap="square" lIns="0" tIns="0" rIns="0" bIns="0" rtlCol="0">
            <a:spAutoFit/>
          </a:bodyPr>
          <a:lstStyle/>
          <a:p>
            <a:pPr marL="0">
              <a:lnSpc>
                <a:spcPct val="100000"/>
              </a:lnSpc>
            </a:pPr>
            <a:r>
              <a:rPr sz="2400" b="1" spc="10" dirty="0">
                <a:solidFill>
                  <a:srgbClr val="C00000"/>
                </a:solidFill>
                <a:latin typeface="Arial"/>
                <a:cs typeface="Arial"/>
              </a:rPr>
              <a:t>Ahiliğin İzinde </a:t>
            </a:r>
            <a:r>
              <a:rPr sz="2400" b="1" spc="10" dirty="0" err="1">
                <a:solidFill>
                  <a:srgbClr val="C00000"/>
                </a:solidFill>
                <a:latin typeface="Arial"/>
                <a:cs typeface="Arial"/>
              </a:rPr>
              <a:t>Mükemmelliğe</a:t>
            </a:r>
            <a:r>
              <a:rPr sz="2400" b="1" spc="10" dirty="0">
                <a:solidFill>
                  <a:srgbClr val="C00000"/>
                </a:solidFill>
                <a:latin typeface="Arial"/>
                <a:cs typeface="Arial"/>
              </a:rPr>
              <a:t> </a:t>
            </a:r>
            <a:r>
              <a:rPr sz="2400" b="1" spc="10" dirty="0" err="1">
                <a:solidFill>
                  <a:srgbClr val="C00000"/>
                </a:solidFill>
                <a:latin typeface="Arial"/>
                <a:cs typeface="Arial"/>
              </a:rPr>
              <a:t>Yolculuk</a:t>
            </a:r>
            <a:r>
              <a:rPr lang="tr-TR" sz="2400" b="1" spc="10" dirty="0">
                <a:solidFill>
                  <a:srgbClr val="C00000"/>
                </a:solidFill>
                <a:latin typeface="Arial"/>
                <a:cs typeface="Arial"/>
              </a:rPr>
              <a:t>…</a:t>
            </a:r>
            <a:endParaRPr sz="2400" b="1" dirty="0">
              <a:solidFill>
                <a:srgbClr val="C00000"/>
              </a:solidFill>
              <a:latin typeface="Arial"/>
              <a:cs typeface="Arial"/>
            </a:endParaRPr>
          </a:p>
        </p:txBody>
      </p:sp>
      <p:pic>
        <p:nvPicPr>
          <p:cNvPr id="15" name="Resim 14">
            <a:extLst>
              <a:ext uri="{FF2B5EF4-FFF2-40B4-BE49-F238E27FC236}">
                <a16:creationId xmlns:a16="http://schemas.microsoft.com/office/drawing/2014/main" id="{5719E06D-6F1B-8398-A6CF-669F4FFD3B40}"/>
              </a:ext>
            </a:extLst>
          </p:cNvPr>
          <p:cNvPicPr>
            <a:picLocks noChangeAspect="1"/>
          </p:cNvPicPr>
          <p:nvPr/>
        </p:nvPicPr>
        <p:blipFill>
          <a:blip r:embed="rId16"/>
          <a:stretch>
            <a:fillRect/>
          </a:stretch>
        </p:blipFill>
        <p:spPr>
          <a:xfrm>
            <a:off x="557771" y="3415161"/>
            <a:ext cx="7474344" cy="2828789"/>
          </a:xfrm>
          <a:prstGeom prst="rect">
            <a:avLst/>
          </a:prstGeom>
        </p:spPr>
      </p:pic>
      <p:sp>
        <p:nvSpPr>
          <p:cNvPr id="16" name="text 1">
            <a:extLst>
              <a:ext uri="{FF2B5EF4-FFF2-40B4-BE49-F238E27FC236}">
                <a16:creationId xmlns:a16="http://schemas.microsoft.com/office/drawing/2014/main" id="{ADCFD983-876F-7AF7-FC1A-F96BA0BAEAF5}"/>
              </a:ext>
            </a:extLst>
          </p:cNvPr>
          <p:cNvSpPr txBox="1"/>
          <p:nvPr/>
        </p:nvSpPr>
        <p:spPr>
          <a:xfrm>
            <a:off x="723501" y="1840283"/>
            <a:ext cx="5867400" cy="369332"/>
          </a:xfrm>
          <a:prstGeom prst="rect">
            <a:avLst/>
          </a:prstGeom>
        </p:spPr>
        <p:txBody>
          <a:bodyPr vert="horz" wrap="square" lIns="0" tIns="0" rIns="0" bIns="0" rtlCol="0">
            <a:spAutoFit/>
          </a:bodyPr>
          <a:lstStyle/>
          <a:p>
            <a:r>
              <a:rPr lang="tr-TR" sz="2400" b="1" spc="10" dirty="0">
                <a:solidFill>
                  <a:srgbClr val="C00000"/>
                </a:solidFill>
                <a:latin typeface="Arial"/>
                <a:cs typeface="Arial"/>
              </a:rPr>
              <a:t>TEŞEKKÜR EDERİM…</a:t>
            </a:r>
            <a:endParaRPr lang="tr-TR" sz="2400" b="1" dirty="0">
              <a:solidFill>
                <a:srgbClr val="C00000"/>
              </a:solidFill>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5D2EC-7E0D-5D0A-ECD8-5A0CE22CDF19}"/>
            </a:ext>
          </a:extLst>
        </p:cNvPr>
        <p:cNvGrpSpPr/>
        <p:nvPr/>
      </p:nvGrpSpPr>
      <p:grpSpPr>
        <a:xfrm>
          <a:off x="0" y="0"/>
          <a:ext cx="0" cy="0"/>
          <a:chOff x="0" y="0"/>
          <a:chExt cx="0" cy="0"/>
        </a:xfrm>
      </p:grpSpPr>
      <p:pic>
        <p:nvPicPr>
          <p:cNvPr id="24" name="Image">
            <a:extLst>
              <a:ext uri="{FF2B5EF4-FFF2-40B4-BE49-F238E27FC236}">
                <a16:creationId xmlns:a16="http://schemas.microsoft.com/office/drawing/2014/main" id="{CCFB0C45-4D7C-A93F-7D41-83B9C0951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742471"/>
          </a:xfrm>
          <a:prstGeom prst="rect">
            <a:avLst/>
          </a:prstGeom>
        </p:spPr>
      </p:pic>
      <p:sp>
        <p:nvSpPr>
          <p:cNvPr id="2" name="text 1">
            <a:extLst>
              <a:ext uri="{FF2B5EF4-FFF2-40B4-BE49-F238E27FC236}">
                <a16:creationId xmlns:a16="http://schemas.microsoft.com/office/drawing/2014/main" id="{A15A5384-8C90-6F9F-E0E7-0099DEA6DD39}"/>
              </a:ext>
            </a:extLst>
          </p:cNvPr>
          <p:cNvSpPr txBox="1"/>
          <p:nvPr/>
        </p:nvSpPr>
        <p:spPr>
          <a:xfrm>
            <a:off x="1410924" y="304800"/>
            <a:ext cx="10247676" cy="1969770"/>
          </a:xfrm>
          <a:prstGeom prst="rect">
            <a:avLst/>
          </a:prstGeom>
        </p:spPr>
        <p:txBody>
          <a:bodyPr vert="horz" wrap="square" lIns="0" tIns="0" rIns="0" bIns="0" rtlCol="0">
            <a:spAutoFit/>
          </a:bodyPr>
          <a:lstStyle/>
          <a:p>
            <a:pPr algn="ctr"/>
            <a:r>
              <a:rPr lang="tr-TR" sz="3200" b="1" spc="10" dirty="0">
                <a:solidFill>
                  <a:srgbClr val="203864"/>
                </a:solidFill>
                <a:latin typeface="Times New Roman" panose="02020603050405020304" pitchFamily="18" charset="0"/>
                <a:cs typeface="Times New Roman" panose="02020603050405020304" pitchFamily="18" charset="0"/>
              </a:rPr>
              <a:t>Kariyer Planlama Uygulama ve Araştırma Merkezi </a:t>
            </a:r>
          </a:p>
          <a:p>
            <a:pPr algn="ctr"/>
            <a:r>
              <a:rPr lang="tr-TR" sz="3200" b="1" spc="10" dirty="0">
                <a:solidFill>
                  <a:srgbClr val="203864"/>
                </a:solidFill>
                <a:latin typeface="Times New Roman" panose="02020603050405020304" pitchFamily="18" charset="0"/>
                <a:cs typeface="Times New Roman" panose="02020603050405020304" pitchFamily="18" charset="0"/>
              </a:rPr>
              <a:t>İyi Uygulama Örnekleri </a:t>
            </a:r>
          </a:p>
          <a:p>
            <a:endParaRPr lang="tr-TR" sz="3200" dirty="0">
              <a:latin typeface="Times New Roman" panose="02020603050405020304" pitchFamily="18" charset="0"/>
              <a:cs typeface="Times New Roman" panose="02020603050405020304" pitchFamily="18" charset="0"/>
            </a:endParaRPr>
          </a:p>
          <a:p>
            <a:pPr marL="0">
              <a:lnSpc>
                <a:spcPct val="100000"/>
              </a:lnSpc>
            </a:pPr>
            <a:endParaRPr sz="3200" dirty="0">
              <a:latin typeface="Times New Roman" panose="02020603050405020304" pitchFamily="18" charset="0"/>
              <a:cs typeface="Times New Roman" panose="02020603050405020304" pitchFamily="18" charset="0"/>
            </a:endParaRPr>
          </a:p>
        </p:txBody>
      </p:sp>
      <p:sp>
        <p:nvSpPr>
          <p:cNvPr id="9" name="Dikdörtgen 8">
            <a:extLst>
              <a:ext uri="{FF2B5EF4-FFF2-40B4-BE49-F238E27FC236}">
                <a16:creationId xmlns:a16="http://schemas.microsoft.com/office/drawing/2014/main" id="{32ECE068-337F-C414-0398-9135FB67700F}"/>
              </a:ext>
            </a:extLst>
          </p:cNvPr>
          <p:cNvSpPr/>
          <p:nvPr/>
        </p:nvSpPr>
        <p:spPr>
          <a:xfrm>
            <a:off x="1295400" y="2225340"/>
            <a:ext cx="10363200" cy="369332"/>
          </a:xfrm>
          <a:prstGeom prst="rect">
            <a:avLst/>
          </a:prstGeom>
        </p:spPr>
        <p:txBody>
          <a:bodyPr wrap="square">
            <a:spAutoFit/>
          </a:bodyPr>
          <a:lstStyle/>
          <a:p>
            <a:endParaRPr lang="tr-TR" dirty="0"/>
          </a:p>
        </p:txBody>
      </p:sp>
      <p:sp>
        <p:nvSpPr>
          <p:cNvPr id="5" name="Dikdörtgen 4">
            <a:extLst>
              <a:ext uri="{FF2B5EF4-FFF2-40B4-BE49-F238E27FC236}">
                <a16:creationId xmlns:a16="http://schemas.microsoft.com/office/drawing/2014/main" id="{47DDB31C-DE68-BD68-0E5D-2DB422D6959F}"/>
              </a:ext>
            </a:extLst>
          </p:cNvPr>
          <p:cNvSpPr/>
          <p:nvPr/>
        </p:nvSpPr>
        <p:spPr>
          <a:xfrm>
            <a:off x="1563325" y="1676400"/>
            <a:ext cx="10247676" cy="2308324"/>
          </a:xfrm>
          <a:prstGeom prst="rect">
            <a:avLst/>
          </a:prstGeom>
        </p:spPr>
        <p:txBody>
          <a:bodyPr wrap="square">
            <a:spAutoFit/>
          </a:bodyPr>
          <a:lstStyle/>
          <a:p>
            <a:pPr algn="just">
              <a:lnSpc>
                <a:spcPct val="90000"/>
              </a:lnSpc>
              <a:spcAft>
                <a:spcPts val="600"/>
              </a:spcAft>
            </a:pPr>
            <a:r>
              <a:rPr lang="tr-TR"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Cumhurbaşkanlığı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İnsan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Kaynakları</a:t>
            </a:r>
            <a:r>
              <a:rPr lang="en-US" sz="2000" dirty="0">
                <a:latin typeface="Times New Roman" panose="02020603050405020304" pitchFamily="18" charset="0"/>
                <a:cs typeface="Times New Roman" panose="02020603050405020304" pitchFamily="18" charset="0"/>
              </a:rPr>
              <a:t> Ofisi </a:t>
            </a:r>
            <a:r>
              <a:rPr lang="en-US" sz="2000" dirty="0" err="1">
                <a:latin typeface="Times New Roman" panose="02020603050405020304" pitchFamily="18" charset="0"/>
                <a:cs typeface="Times New Roman" panose="02020603050405020304" pitchFamily="18" charset="0"/>
              </a:rPr>
              <a:t>koordinesinde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Yetenek</a:t>
            </a:r>
            <a:r>
              <a:rPr lang="en-US" sz="2000" dirty="0">
                <a:latin typeface="Times New Roman" panose="02020603050405020304" pitchFamily="18" charset="0"/>
                <a:cs typeface="Times New Roman" panose="02020603050405020304" pitchFamily="18" charset="0"/>
              </a:rPr>
              <a:t> Her </a:t>
            </a:r>
            <a:r>
              <a:rPr lang="en-US" sz="2000" dirty="0" err="1">
                <a:latin typeface="Times New Roman" panose="02020603050405020304" pitchFamily="18" charset="0"/>
                <a:cs typeface="Times New Roman" panose="02020603050405020304" pitchFamily="18" charset="0"/>
              </a:rPr>
              <a:t>Yerde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temasıyla</a:t>
            </a:r>
            <a:r>
              <a:rPr lang="en-US" sz="2000" dirty="0">
                <a:latin typeface="Times New Roman" panose="02020603050405020304" pitchFamily="18" charset="0"/>
                <a:cs typeface="Times New Roman" panose="02020603050405020304" pitchFamily="18" charset="0"/>
              </a:rPr>
              <a:t> 2019 </a:t>
            </a:r>
            <a:r>
              <a:rPr lang="en-US" sz="2000" dirty="0" err="1">
                <a:latin typeface="Times New Roman" panose="02020603050405020304" pitchFamily="18" charset="0"/>
                <a:cs typeface="Times New Roman" panose="02020603050405020304" pitchFamily="18" charset="0"/>
              </a:rPr>
              <a:t>yılında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başlatılan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bölgesel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kariyer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fuarları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kapsamında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İç</a:t>
            </a:r>
            <a:r>
              <a:rPr lang="en-US" sz="2000" dirty="0">
                <a:latin typeface="Times New Roman" panose="02020603050405020304" pitchFamily="18" charset="0"/>
                <a:cs typeface="Times New Roman" panose="02020603050405020304" pitchFamily="18" charset="0"/>
              </a:rPr>
              <a:t> Anadolu </a:t>
            </a:r>
            <a:r>
              <a:rPr lang="en-US" sz="2000" dirty="0" err="1">
                <a:latin typeface="Times New Roman" panose="02020603050405020304" pitchFamily="18" charset="0"/>
                <a:cs typeface="Times New Roman" panose="02020603050405020304" pitchFamily="18" charset="0"/>
              </a:rPr>
              <a:t>Kariyer</a:t>
            </a:r>
            <a:r>
              <a:rPr lang="en-US" sz="2000" dirty="0">
                <a:latin typeface="Times New Roman" panose="02020603050405020304" pitchFamily="18" charset="0"/>
                <a:cs typeface="Times New Roman" panose="02020603050405020304" pitchFamily="18" charset="0"/>
              </a:rPr>
              <a:t> Fuarı-2025" (İKAF'25), Selçuk </a:t>
            </a:r>
            <a:r>
              <a:rPr lang="en-US" sz="2000" dirty="0" err="1">
                <a:latin typeface="Times New Roman" panose="02020603050405020304" pitchFamily="18" charset="0"/>
                <a:cs typeface="Times New Roman" panose="02020603050405020304" pitchFamily="18" charset="0"/>
              </a:rPr>
              <a:t>Üniversitesi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ev</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sahipliğinde</a:t>
            </a:r>
            <a:r>
              <a:rPr lang="en-US" sz="2000" dirty="0">
                <a:latin typeface="Times New Roman" panose="02020603050405020304" pitchFamily="18" charset="0"/>
                <a:cs typeface="Times New Roman" panose="02020603050405020304" pitchFamily="18" charset="0"/>
              </a:rPr>
              <a:t> </a:t>
            </a:r>
            <a:r>
              <a:rPr lang="tr-TR" sz="2000" dirty="0">
                <a:latin typeface="Times New Roman" panose="02020603050405020304" pitchFamily="18" charset="0"/>
                <a:cs typeface="Times New Roman" panose="02020603050405020304" pitchFamily="18" charset="0"/>
              </a:rPr>
              <a:t>gerçekleştirilmiştir</a:t>
            </a:r>
            <a:r>
              <a:rPr lang="en-US" sz="2000" dirty="0">
                <a:latin typeface="Times New Roman" panose="02020603050405020304" pitchFamily="18" charset="0"/>
                <a:cs typeface="Times New Roman" panose="02020603050405020304" pitchFamily="18" charset="0"/>
              </a:rPr>
              <a:t>. 20-21 </a:t>
            </a:r>
            <a:r>
              <a:rPr lang="en-US" sz="2000" dirty="0" err="1">
                <a:latin typeface="Times New Roman" panose="02020603050405020304" pitchFamily="18" charset="0"/>
                <a:cs typeface="Times New Roman" panose="02020603050405020304" pitchFamily="18" charset="0"/>
              </a:rPr>
              <a:t>Şubat</a:t>
            </a:r>
            <a:r>
              <a:rPr lang="en-US" sz="2000" dirty="0">
                <a:latin typeface="Times New Roman" panose="02020603050405020304" pitchFamily="18" charset="0"/>
                <a:cs typeface="Times New Roman" panose="02020603050405020304" pitchFamily="18" charset="0"/>
              </a:rPr>
              <a:t> 2025 </a:t>
            </a:r>
            <a:r>
              <a:rPr lang="en-US" sz="2000" dirty="0" err="1">
                <a:latin typeface="Times New Roman" panose="02020603050405020304" pitchFamily="18" charset="0"/>
                <a:cs typeface="Times New Roman" panose="02020603050405020304" pitchFamily="18" charset="0"/>
              </a:rPr>
              <a:t>tarihinde</a:t>
            </a:r>
            <a:r>
              <a:rPr lang="en-US" sz="2000" dirty="0">
                <a:latin typeface="Times New Roman" panose="02020603050405020304" pitchFamily="18" charset="0"/>
                <a:cs typeface="Times New Roman" panose="02020603050405020304" pitchFamily="18" charset="0"/>
              </a:rPr>
              <a:t> Konya </a:t>
            </a:r>
            <a:r>
              <a:rPr lang="en-US" sz="2000" dirty="0" err="1">
                <a:latin typeface="Times New Roman" panose="02020603050405020304" pitchFamily="18" charset="0"/>
                <a:cs typeface="Times New Roman" panose="02020603050405020304" pitchFamily="18" charset="0"/>
              </a:rPr>
              <a:t>Selçuklu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Kongre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Merkezide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açılışı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yapılan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fuara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Kırşehir</a:t>
            </a:r>
            <a:r>
              <a:rPr lang="en-US" sz="2000" dirty="0">
                <a:latin typeface="Times New Roman" panose="02020603050405020304" pitchFamily="18" charset="0"/>
                <a:cs typeface="Times New Roman" panose="02020603050405020304" pitchFamily="18" charset="0"/>
              </a:rPr>
              <a:t> Ahi Evran </a:t>
            </a:r>
            <a:r>
              <a:rPr lang="en-US" sz="2000" dirty="0" err="1">
                <a:latin typeface="Times New Roman" panose="02020603050405020304" pitchFamily="18" charset="0"/>
                <a:cs typeface="Times New Roman" panose="02020603050405020304" pitchFamily="18" charset="0"/>
              </a:rPr>
              <a:t>Üniversitesi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ile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birlikte</a:t>
            </a:r>
            <a:r>
              <a:rPr lang="en-US" sz="2000" dirty="0">
                <a:latin typeface="Times New Roman" panose="02020603050405020304" pitchFamily="18" charset="0"/>
                <a:cs typeface="Times New Roman" panose="02020603050405020304" pitchFamily="18" charset="0"/>
              </a:rPr>
              <a:t> Abdullah Gül </a:t>
            </a:r>
            <a:r>
              <a:rPr lang="en-US" sz="2000" dirty="0" err="1">
                <a:latin typeface="Times New Roman" panose="02020603050405020304" pitchFamily="18" charset="0"/>
                <a:cs typeface="Times New Roman" panose="02020603050405020304" pitchFamily="18" charset="0"/>
              </a:rPr>
              <a:t>Üniversitesi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Aksaray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Üniversitesi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Kapadokya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Üniversitesi</a:t>
            </a:r>
            <a:r>
              <a:rPr lang="en-US" sz="2000" dirty="0">
                <a:latin typeface="Times New Roman" panose="02020603050405020304" pitchFamily="18" charset="0"/>
                <a:cs typeface="Times New Roman" panose="02020603050405020304" pitchFamily="18" charset="0"/>
              </a:rPr>
              <a:t>, Kayseri </a:t>
            </a:r>
            <a:r>
              <a:rPr lang="en-US" sz="2000" dirty="0" err="1">
                <a:latin typeface="Times New Roman" panose="02020603050405020304" pitchFamily="18" charset="0"/>
                <a:cs typeface="Times New Roman" panose="02020603050405020304" pitchFamily="18" charset="0"/>
              </a:rPr>
              <a:t>Üniversitesi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Kırıkkale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Üniversitesi</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Nevşehir</a:t>
            </a:r>
            <a:r>
              <a:rPr lang="en-US" sz="2000" dirty="0">
                <a:latin typeface="Times New Roman" panose="02020603050405020304" pitchFamily="18" charset="0"/>
                <a:cs typeface="Times New Roman" panose="02020603050405020304" pitchFamily="18" charset="0"/>
              </a:rPr>
              <a:t> Hacı Bektaş Veli </a:t>
            </a:r>
            <a:r>
              <a:rPr lang="en-US" sz="2000" dirty="0" err="1">
                <a:latin typeface="Times New Roman" panose="02020603050405020304" pitchFamily="18" charset="0"/>
                <a:cs typeface="Times New Roman" panose="02020603050405020304" pitchFamily="18" charset="0"/>
              </a:rPr>
              <a:t>Üniversitesi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Niğde</a:t>
            </a:r>
            <a:r>
              <a:rPr lang="en-US" sz="2000" dirty="0">
                <a:latin typeface="Times New Roman" panose="02020603050405020304" pitchFamily="18" charset="0"/>
                <a:cs typeface="Times New Roman" panose="02020603050405020304" pitchFamily="18" charset="0"/>
              </a:rPr>
              <a:t> Ömer </a:t>
            </a:r>
            <a:r>
              <a:rPr lang="en-US" sz="2000" dirty="0" err="1">
                <a:latin typeface="Times New Roman" panose="02020603050405020304" pitchFamily="18" charset="0"/>
                <a:cs typeface="Times New Roman" panose="02020603050405020304" pitchFamily="18" charset="0"/>
              </a:rPr>
              <a:t>Halisdemir</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Üniversitesi</a:t>
            </a:r>
            <a:r>
              <a:rPr lang="en-US" sz="2000" dirty="0">
                <a:latin typeface="Times New Roman" panose="02020603050405020304" pitchFamily="18" charset="0"/>
                <a:cs typeface="Times New Roman" panose="02020603050405020304" pitchFamily="18" charset="0"/>
              </a:rPr>
              <a:t>, Nuh Naci Yazgan </a:t>
            </a:r>
            <a:r>
              <a:rPr lang="en-US" sz="2000" dirty="0" err="1">
                <a:latin typeface="Times New Roman" panose="02020603050405020304" pitchFamily="18" charset="0"/>
                <a:cs typeface="Times New Roman" panose="02020603050405020304" pitchFamily="18" charset="0"/>
              </a:rPr>
              <a:t>Üniversitesi</a:t>
            </a:r>
            <a:r>
              <a:rPr lang="en-US" sz="2000" dirty="0">
                <a:latin typeface="Times New Roman" panose="02020603050405020304" pitchFamily="18" charset="0"/>
                <a:cs typeface="Times New Roman" panose="02020603050405020304" pitchFamily="18" charset="0"/>
              </a:rPr>
              <a:t>, Sivas </a:t>
            </a:r>
            <a:r>
              <a:rPr lang="en-US" sz="2000" dirty="0" err="1">
                <a:latin typeface="Times New Roman" panose="02020603050405020304" pitchFamily="18" charset="0"/>
                <a:cs typeface="Times New Roman" panose="02020603050405020304" pitchFamily="18" charset="0"/>
              </a:rPr>
              <a:t>Bilim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Teknoloji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Üniversitesi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ile</a:t>
            </a:r>
            <a:r>
              <a:rPr lang="en-US" sz="2000" dirty="0">
                <a:latin typeface="Times New Roman" panose="02020603050405020304" pitchFamily="18" charset="0"/>
                <a:cs typeface="Times New Roman" panose="02020603050405020304" pitchFamily="18" charset="0"/>
              </a:rPr>
              <a:t> Sivas Cumhuriyet </a:t>
            </a:r>
            <a:r>
              <a:rPr lang="en-US" sz="2000" dirty="0" err="1">
                <a:latin typeface="Times New Roman" panose="02020603050405020304" pitchFamily="18" charset="0"/>
                <a:cs typeface="Times New Roman" panose="02020603050405020304" pitchFamily="18" charset="0"/>
              </a:rPr>
              <a:t>Üniversitesi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katıldı</a:t>
            </a:r>
            <a:r>
              <a:rPr lang="en-US" sz="2000" dirty="0">
                <a:latin typeface="Times New Roman" panose="02020603050405020304" pitchFamily="18" charset="0"/>
                <a:cs typeface="Times New Roman" panose="02020603050405020304" pitchFamily="18" charset="0"/>
              </a:rPr>
              <a:t>.</a:t>
            </a:r>
          </a:p>
        </p:txBody>
      </p:sp>
      <p:pic>
        <p:nvPicPr>
          <p:cNvPr id="3" name="Resim 2" descr="giyim, kişi, şahıs, insan yüzü, gülümsemek, gülüş içeren bir resim&#10;&#10;Yapay zeka tarafından oluşturulan içerik yanlış olabilir.">
            <a:extLst>
              <a:ext uri="{FF2B5EF4-FFF2-40B4-BE49-F238E27FC236}">
                <a16:creationId xmlns:a16="http://schemas.microsoft.com/office/drawing/2014/main" id="{8C743906-EF33-7809-C3A5-36B85D127F11}"/>
              </a:ext>
            </a:extLst>
          </p:cNvPr>
          <p:cNvPicPr>
            <a:picLocks noChangeAspect="1"/>
          </p:cNvPicPr>
          <p:nvPr/>
        </p:nvPicPr>
        <p:blipFill>
          <a:blip r:embed="rId4"/>
          <a:srcRect t="12126" b="15972"/>
          <a:stretch/>
        </p:blipFill>
        <p:spPr>
          <a:xfrm>
            <a:off x="3276600" y="4262826"/>
            <a:ext cx="7344988" cy="24427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16236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28F11-7BED-7BC9-50A9-5207D3B9D66F}"/>
            </a:ext>
          </a:extLst>
        </p:cNvPr>
        <p:cNvGrpSpPr/>
        <p:nvPr/>
      </p:nvGrpSpPr>
      <p:grpSpPr>
        <a:xfrm>
          <a:off x="0" y="0"/>
          <a:ext cx="0" cy="0"/>
          <a:chOff x="0" y="0"/>
          <a:chExt cx="0" cy="0"/>
        </a:xfrm>
      </p:grpSpPr>
      <p:pic>
        <p:nvPicPr>
          <p:cNvPr id="24" name="Image">
            <a:extLst>
              <a:ext uri="{FF2B5EF4-FFF2-40B4-BE49-F238E27FC236}">
                <a16:creationId xmlns:a16="http://schemas.microsoft.com/office/drawing/2014/main" id="{B636F7A3-64C7-C161-0B4F-7FEE912CA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399"/>
            <a:ext cx="12192000" cy="6742471"/>
          </a:xfrm>
          <a:prstGeom prst="rect">
            <a:avLst/>
          </a:prstGeom>
        </p:spPr>
      </p:pic>
      <p:sp>
        <p:nvSpPr>
          <p:cNvPr id="2" name="text 1">
            <a:extLst>
              <a:ext uri="{FF2B5EF4-FFF2-40B4-BE49-F238E27FC236}">
                <a16:creationId xmlns:a16="http://schemas.microsoft.com/office/drawing/2014/main" id="{6CD4703B-2F61-1E26-1BC5-5278734D4AB7}"/>
              </a:ext>
            </a:extLst>
          </p:cNvPr>
          <p:cNvSpPr txBox="1"/>
          <p:nvPr/>
        </p:nvSpPr>
        <p:spPr>
          <a:xfrm>
            <a:off x="1613640" y="457200"/>
            <a:ext cx="10363200" cy="1969770"/>
          </a:xfrm>
          <a:prstGeom prst="rect">
            <a:avLst/>
          </a:prstGeom>
        </p:spPr>
        <p:txBody>
          <a:bodyPr vert="horz" wrap="square" lIns="0" tIns="0" rIns="0" bIns="0" rtlCol="0">
            <a:spAutoFit/>
          </a:bodyPr>
          <a:lstStyle/>
          <a:p>
            <a:pPr algn="ctr"/>
            <a:r>
              <a:rPr lang="tr-TR" sz="3200" b="1" spc="10" dirty="0">
                <a:solidFill>
                  <a:srgbClr val="203864"/>
                </a:solidFill>
                <a:latin typeface="Times New Roman" panose="02020603050405020304" pitchFamily="18" charset="0"/>
                <a:cs typeface="Times New Roman" panose="02020603050405020304" pitchFamily="18" charset="0"/>
              </a:rPr>
              <a:t>Kariyer Planlama Uygulama ve Araştırma Merkezi </a:t>
            </a:r>
          </a:p>
          <a:p>
            <a:pPr algn="ctr"/>
            <a:r>
              <a:rPr lang="tr-TR" sz="3200" b="1" spc="10" dirty="0">
                <a:solidFill>
                  <a:srgbClr val="203864"/>
                </a:solidFill>
                <a:latin typeface="Times New Roman" panose="02020603050405020304" pitchFamily="18" charset="0"/>
                <a:cs typeface="Times New Roman" panose="02020603050405020304" pitchFamily="18" charset="0"/>
              </a:rPr>
              <a:t>İyi Uygulama Örnekleri </a:t>
            </a:r>
          </a:p>
          <a:p>
            <a:endParaRPr lang="tr-TR" sz="3200" dirty="0">
              <a:latin typeface="Times New Roman" panose="02020603050405020304" pitchFamily="18" charset="0"/>
              <a:cs typeface="Times New Roman" panose="02020603050405020304" pitchFamily="18" charset="0"/>
            </a:endParaRPr>
          </a:p>
          <a:p>
            <a:pPr marL="0">
              <a:lnSpc>
                <a:spcPct val="100000"/>
              </a:lnSpc>
            </a:pPr>
            <a:endParaRPr sz="3200" dirty="0">
              <a:latin typeface="Times New Roman" panose="02020603050405020304" pitchFamily="18" charset="0"/>
              <a:cs typeface="Times New Roman" panose="02020603050405020304" pitchFamily="18" charset="0"/>
            </a:endParaRPr>
          </a:p>
        </p:txBody>
      </p:sp>
      <p:sp>
        <p:nvSpPr>
          <p:cNvPr id="9" name="Dikdörtgen 8">
            <a:extLst>
              <a:ext uri="{FF2B5EF4-FFF2-40B4-BE49-F238E27FC236}">
                <a16:creationId xmlns:a16="http://schemas.microsoft.com/office/drawing/2014/main" id="{727F968C-EC12-DE75-B717-DB099864A8A5}"/>
              </a:ext>
            </a:extLst>
          </p:cNvPr>
          <p:cNvSpPr/>
          <p:nvPr/>
        </p:nvSpPr>
        <p:spPr>
          <a:xfrm>
            <a:off x="1295400" y="2225340"/>
            <a:ext cx="10363200" cy="369332"/>
          </a:xfrm>
          <a:prstGeom prst="rect">
            <a:avLst/>
          </a:prstGeom>
        </p:spPr>
        <p:txBody>
          <a:bodyPr wrap="square">
            <a:spAutoFit/>
          </a:bodyPr>
          <a:lstStyle/>
          <a:p>
            <a:endParaRPr lang="tr-TR" dirty="0"/>
          </a:p>
        </p:txBody>
      </p:sp>
      <p:pic>
        <p:nvPicPr>
          <p:cNvPr id="4" name="Resim 3">
            <a:extLst>
              <a:ext uri="{FF2B5EF4-FFF2-40B4-BE49-F238E27FC236}">
                <a16:creationId xmlns:a16="http://schemas.microsoft.com/office/drawing/2014/main" id="{2EF5655B-9288-86EB-7BC0-7D0F9F92ACF4}"/>
              </a:ext>
            </a:extLst>
          </p:cNvPr>
          <p:cNvPicPr>
            <a:picLocks noChangeAspect="1"/>
          </p:cNvPicPr>
          <p:nvPr/>
        </p:nvPicPr>
        <p:blipFill>
          <a:blip r:embed="rId4"/>
          <a:stretch>
            <a:fillRect/>
          </a:stretch>
        </p:blipFill>
        <p:spPr>
          <a:xfrm>
            <a:off x="3983226" y="1713272"/>
            <a:ext cx="5294716" cy="4724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22318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7A534-51D3-AF0A-120E-BD6A6338B136}"/>
            </a:ext>
          </a:extLst>
        </p:cNvPr>
        <p:cNvGrpSpPr/>
        <p:nvPr/>
      </p:nvGrpSpPr>
      <p:grpSpPr>
        <a:xfrm>
          <a:off x="0" y="0"/>
          <a:ext cx="0" cy="0"/>
          <a:chOff x="0" y="0"/>
          <a:chExt cx="0" cy="0"/>
        </a:xfrm>
      </p:grpSpPr>
      <p:pic>
        <p:nvPicPr>
          <p:cNvPr id="24" name="Image">
            <a:extLst>
              <a:ext uri="{FF2B5EF4-FFF2-40B4-BE49-F238E27FC236}">
                <a16:creationId xmlns:a16="http://schemas.microsoft.com/office/drawing/2014/main" id="{4F50F572-0CB3-54CE-5D0E-4D4EB0139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399"/>
            <a:ext cx="12192000" cy="6742471"/>
          </a:xfrm>
          <a:prstGeom prst="rect">
            <a:avLst/>
          </a:prstGeom>
        </p:spPr>
      </p:pic>
      <p:sp>
        <p:nvSpPr>
          <p:cNvPr id="2" name="text 1">
            <a:extLst>
              <a:ext uri="{FF2B5EF4-FFF2-40B4-BE49-F238E27FC236}">
                <a16:creationId xmlns:a16="http://schemas.microsoft.com/office/drawing/2014/main" id="{0D6C7420-DBCF-C433-080D-CD8F8ED7CFF2}"/>
              </a:ext>
            </a:extLst>
          </p:cNvPr>
          <p:cNvSpPr txBox="1"/>
          <p:nvPr/>
        </p:nvSpPr>
        <p:spPr>
          <a:xfrm>
            <a:off x="1613640" y="457200"/>
            <a:ext cx="10363200" cy="1969770"/>
          </a:xfrm>
          <a:prstGeom prst="rect">
            <a:avLst/>
          </a:prstGeom>
        </p:spPr>
        <p:txBody>
          <a:bodyPr vert="horz" wrap="square" lIns="0" tIns="0" rIns="0" bIns="0" rtlCol="0">
            <a:spAutoFit/>
          </a:bodyPr>
          <a:lstStyle/>
          <a:p>
            <a:pPr algn="ctr"/>
            <a:r>
              <a:rPr lang="tr-TR" sz="3200" b="1" spc="10" dirty="0">
                <a:solidFill>
                  <a:srgbClr val="203864"/>
                </a:solidFill>
                <a:latin typeface="Times New Roman" panose="02020603050405020304" pitchFamily="18" charset="0"/>
                <a:cs typeface="Times New Roman" panose="02020603050405020304" pitchFamily="18" charset="0"/>
              </a:rPr>
              <a:t>Kariyer Planlama Uygulama ve Araştırma Merkezi </a:t>
            </a:r>
          </a:p>
          <a:p>
            <a:pPr algn="ctr"/>
            <a:r>
              <a:rPr lang="tr-TR" sz="3200" b="1" spc="10" dirty="0">
                <a:solidFill>
                  <a:srgbClr val="203864"/>
                </a:solidFill>
                <a:latin typeface="Times New Roman" panose="02020603050405020304" pitchFamily="18" charset="0"/>
                <a:cs typeface="Times New Roman" panose="02020603050405020304" pitchFamily="18" charset="0"/>
              </a:rPr>
              <a:t>İyi Uygulama Örnekleri </a:t>
            </a:r>
          </a:p>
          <a:p>
            <a:endParaRPr lang="tr-TR" sz="3200" dirty="0">
              <a:latin typeface="Times New Roman" panose="02020603050405020304" pitchFamily="18" charset="0"/>
              <a:cs typeface="Times New Roman" panose="02020603050405020304" pitchFamily="18" charset="0"/>
            </a:endParaRPr>
          </a:p>
          <a:p>
            <a:pPr marL="0">
              <a:lnSpc>
                <a:spcPct val="100000"/>
              </a:lnSpc>
            </a:pPr>
            <a:endParaRPr sz="3200" dirty="0">
              <a:latin typeface="Times New Roman" panose="02020603050405020304" pitchFamily="18" charset="0"/>
              <a:cs typeface="Times New Roman" panose="02020603050405020304" pitchFamily="18" charset="0"/>
            </a:endParaRPr>
          </a:p>
        </p:txBody>
      </p:sp>
      <p:sp>
        <p:nvSpPr>
          <p:cNvPr id="9" name="Dikdörtgen 8">
            <a:extLst>
              <a:ext uri="{FF2B5EF4-FFF2-40B4-BE49-F238E27FC236}">
                <a16:creationId xmlns:a16="http://schemas.microsoft.com/office/drawing/2014/main" id="{DB9A580A-912E-0678-81A2-2C83C9894A6E}"/>
              </a:ext>
            </a:extLst>
          </p:cNvPr>
          <p:cNvSpPr/>
          <p:nvPr/>
        </p:nvSpPr>
        <p:spPr>
          <a:xfrm>
            <a:off x="1295400" y="2225340"/>
            <a:ext cx="10363200" cy="369332"/>
          </a:xfrm>
          <a:prstGeom prst="rect">
            <a:avLst/>
          </a:prstGeom>
        </p:spPr>
        <p:txBody>
          <a:bodyPr wrap="square">
            <a:spAutoFit/>
          </a:bodyPr>
          <a:lstStyle/>
          <a:p>
            <a:endParaRPr lang="tr-TR" dirty="0"/>
          </a:p>
        </p:txBody>
      </p:sp>
      <p:pic>
        <p:nvPicPr>
          <p:cNvPr id="6" name="Resim 5">
            <a:extLst>
              <a:ext uri="{FF2B5EF4-FFF2-40B4-BE49-F238E27FC236}">
                <a16:creationId xmlns:a16="http://schemas.microsoft.com/office/drawing/2014/main" id="{6EA7240B-B4AE-AAEF-7D1A-CE59B382E218}"/>
              </a:ext>
            </a:extLst>
          </p:cNvPr>
          <p:cNvPicPr>
            <a:picLocks noChangeAspect="1"/>
          </p:cNvPicPr>
          <p:nvPr/>
        </p:nvPicPr>
        <p:blipFill>
          <a:blip r:embed="rId4"/>
          <a:stretch>
            <a:fillRect/>
          </a:stretch>
        </p:blipFill>
        <p:spPr>
          <a:xfrm>
            <a:off x="4142348" y="1802152"/>
            <a:ext cx="5294715" cy="48631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53257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B7200-84FE-BE4B-EE8A-511F327BC6BF}"/>
            </a:ext>
          </a:extLst>
        </p:cNvPr>
        <p:cNvGrpSpPr/>
        <p:nvPr/>
      </p:nvGrpSpPr>
      <p:grpSpPr>
        <a:xfrm>
          <a:off x="0" y="0"/>
          <a:ext cx="0" cy="0"/>
          <a:chOff x="0" y="0"/>
          <a:chExt cx="0" cy="0"/>
        </a:xfrm>
      </p:grpSpPr>
      <p:pic>
        <p:nvPicPr>
          <p:cNvPr id="30" name="Image">
            <a:extLst>
              <a:ext uri="{FF2B5EF4-FFF2-40B4-BE49-F238E27FC236}">
                <a16:creationId xmlns:a16="http://schemas.microsoft.com/office/drawing/2014/main" id="{512B176B-8F89-0612-F3C4-E46A51DD3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 y="-12290"/>
            <a:ext cx="12192000" cy="6857618"/>
          </a:xfrm>
          <a:prstGeom prst="rect">
            <a:avLst/>
          </a:prstGeom>
        </p:spPr>
      </p:pic>
      <p:sp>
        <p:nvSpPr>
          <p:cNvPr id="2" name="text 1">
            <a:extLst>
              <a:ext uri="{FF2B5EF4-FFF2-40B4-BE49-F238E27FC236}">
                <a16:creationId xmlns:a16="http://schemas.microsoft.com/office/drawing/2014/main" id="{F5616FC2-A234-D600-0597-39DFDF2FF4B7}"/>
              </a:ext>
            </a:extLst>
          </p:cNvPr>
          <p:cNvSpPr txBox="1"/>
          <p:nvPr/>
        </p:nvSpPr>
        <p:spPr>
          <a:xfrm>
            <a:off x="1524001" y="340363"/>
            <a:ext cx="10058400" cy="984885"/>
          </a:xfrm>
          <a:prstGeom prst="rect">
            <a:avLst/>
          </a:prstGeom>
        </p:spPr>
        <p:txBody>
          <a:bodyPr vert="horz" wrap="square" lIns="0" tIns="0" rIns="0" bIns="0" rtlCol="0">
            <a:spAutoFit/>
          </a:bodyPr>
          <a:lstStyle/>
          <a:p>
            <a:pPr algn="ctr"/>
            <a:r>
              <a:rPr lang="tr-TR" sz="3200" b="1" spc="10" dirty="0">
                <a:solidFill>
                  <a:srgbClr val="203864"/>
                </a:solidFill>
                <a:cs typeface="Calibri"/>
              </a:rPr>
              <a:t>Kariyer Planlama Uygulama ve Araştırma Merkezi </a:t>
            </a:r>
          </a:p>
          <a:p>
            <a:pPr algn="ctr"/>
            <a:r>
              <a:rPr lang="tr-TR" sz="3200" b="1" spc="10" dirty="0">
                <a:solidFill>
                  <a:srgbClr val="203864"/>
                </a:solidFill>
                <a:cs typeface="Calibri"/>
              </a:rPr>
              <a:t>İyi Uygulama Örnekleri </a:t>
            </a:r>
          </a:p>
        </p:txBody>
      </p:sp>
      <p:sp>
        <p:nvSpPr>
          <p:cNvPr id="12" name="text 1">
            <a:extLst>
              <a:ext uri="{FF2B5EF4-FFF2-40B4-BE49-F238E27FC236}">
                <a16:creationId xmlns:a16="http://schemas.microsoft.com/office/drawing/2014/main" id="{6422DD1C-774E-2700-6AE4-6A37A3F48C62}"/>
              </a:ext>
            </a:extLst>
          </p:cNvPr>
          <p:cNvSpPr txBox="1"/>
          <p:nvPr/>
        </p:nvSpPr>
        <p:spPr>
          <a:xfrm>
            <a:off x="1836420" y="1955037"/>
            <a:ext cx="6012180" cy="695575"/>
          </a:xfrm>
          <a:prstGeom prst="rect">
            <a:avLst/>
          </a:prstGeom>
        </p:spPr>
        <p:txBody>
          <a:bodyPr vert="horz" wrap="square" lIns="0" tIns="0" rIns="0" bIns="0" rtlCol="0">
            <a:spAutoFit/>
          </a:bodyPr>
          <a:lstStyle/>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p:txBody>
      </p:sp>
      <p:sp>
        <p:nvSpPr>
          <p:cNvPr id="3" name="Dikdörtgen 2">
            <a:extLst>
              <a:ext uri="{FF2B5EF4-FFF2-40B4-BE49-F238E27FC236}">
                <a16:creationId xmlns:a16="http://schemas.microsoft.com/office/drawing/2014/main" id="{C3388148-CD11-75BD-7856-56E112BBF1E8}"/>
              </a:ext>
            </a:extLst>
          </p:cNvPr>
          <p:cNvSpPr/>
          <p:nvPr/>
        </p:nvSpPr>
        <p:spPr>
          <a:xfrm>
            <a:off x="1676400" y="1524000"/>
            <a:ext cx="10058400" cy="1631216"/>
          </a:xfrm>
          <a:prstGeom prst="rect">
            <a:avLst/>
          </a:prstGeom>
        </p:spPr>
        <p:txBody>
          <a:bodyPr wrap="square">
            <a:spAutoFit/>
          </a:bodyPr>
          <a:lstStyle/>
          <a:p>
            <a:pPr algn="just"/>
            <a:r>
              <a:rPr lang="tr-TR" sz="2000" dirty="0">
                <a:latin typeface="Times New Roman" panose="02020603050405020304" pitchFamily="18" charset="0"/>
                <a:cs typeface="Times New Roman" panose="02020603050405020304" pitchFamily="18" charset="0"/>
              </a:rPr>
              <a:t>	Kariyer süreçlerinin yönetimi, Kariyer Kapısı - Yetenek Kapısı - Ulusal Staj Programı –BTK Akademi Tanıtımı vs. için KAEÜ Fakülteleri / Yüksekokulları / </a:t>
            </a:r>
            <a:r>
              <a:rPr lang="tr-TR" sz="2000" dirty="0" err="1">
                <a:latin typeface="Times New Roman" panose="02020603050405020304" pitchFamily="18" charset="0"/>
                <a:cs typeface="Times New Roman" panose="02020603050405020304" pitchFamily="18" charset="0"/>
              </a:rPr>
              <a:t>MYO’lardaki</a:t>
            </a:r>
            <a:r>
              <a:rPr lang="tr-TR" sz="2000" dirty="0">
                <a:latin typeface="Times New Roman" panose="02020603050405020304" pitchFamily="18" charset="0"/>
                <a:cs typeface="Times New Roman" panose="02020603050405020304" pitchFamily="18" charset="0"/>
              </a:rPr>
              <a:t> stant çalışmalarımız ( 27 Gün – 24 Farklı Stant Çalışması) </a:t>
            </a:r>
          </a:p>
          <a:p>
            <a:pPr algn="just"/>
            <a:endParaRPr lang="tr-TR" sz="2000" dirty="0">
              <a:latin typeface="Times New Roman" panose="02020603050405020304" pitchFamily="18" charset="0"/>
              <a:cs typeface="Times New Roman" panose="02020603050405020304" pitchFamily="18" charset="0"/>
            </a:endParaRPr>
          </a:p>
          <a:p>
            <a:pPr algn="just"/>
            <a:endParaRPr lang="tr-TR" sz="2000" dirty="0">
              <a:latin typeface="Times New Roman" panose="02020603050405020304" pitchFamily="18" charset="0"/>
              <a:cs typeface="Times New Roman" panose="02020603050405020304" pitchFamily="18" charset="0"/>
            </a:endParaRPr>
          </a:p>
        </p:txBody>
      </p:sp>
      <p:pic>
        <p:nvPicPr>
          <p:cNvPr id="6" name="Resim 5" descr="giyim, kişi, şahıs, iç mekan, duvar içeren bir resim&#10;&#10;Yapay zeka tarafından oluşturulmuş içerik yanlış olabilir.">
            <a:extLst>
              <a:ext uri="{FF2B5EF4-FFF2-40B4-BE49-F238E27FC236}">
                <a16:creationId xmlns:a16="http://schemas.microsoft.com/office/drawing/2014/main" id="{B12744BB-679B-670F-6232-7A017BE614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420" y="2650612"/>
            <a:ext cx="4259580" cy="38449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Resim 8" descr="giyim, kişi, şahıs, adam, insan, iç mekan içeren bir resim">
            <a:extLst>
              <a:ext uri="{FF2B5EF4-FFF2-40B4-BE49-F238E27FC236}">
                <a16:creationId xmlns:a16="http://schemas.microsoft.com/office/drawing/2014/main" id="{87F98F4F-19A4-8A56-C13F-11635B7F6D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9000" y="2650612"/>
            <a:ext cx="4370513" cy="38449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111214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4F9C2-2BE1-DD5D-6ACB-E4E61051AD0F}"/>
            </a:ext>
          </a:extLst>
        </p:cNvPr>
        <p:cNvGrpSpPr/>
        <p:nvPr/>
      </p:nvGrpSpPr>
      <p:grpSpPr>
        <a:xfrm>
          <a:off x="0" y="0"/>
          <a:ext cx="0" cy="0"/>
          <a:chOff x="0" y="0"/>
          <a:chExt cx="0" cy="0"/>
        </a:xfrm>
      </p:grpSpPr>
      <p:pic>
        <p:nvPicPr>
          <p:cNvPr id="30" name="Image">
            <a:extLst>
              <a:ext uri="{FF2B5EF4-FFF2-40B4-BE49-F238E27FC236}">
                <a16:creationId xmlns:a16="http://schemas.microsoft.com/office/drawing/2014/main" id="{067336DC-73FE-6292-D9F3-49E40FA73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 y="-12290"/>
            <a:ext cx="12192000" cy="6857618"/>
          </a:xfrm>
          <a:prstGeom prst="rect">
            <a:avLst/>
          </a:prstGeom>
        </p:spPr>
      </p:pic>
      <p:sp>
        <p:nvSpPr>
          <p:cNvPr id="2" name="text 1">
            <a:extLst>
              <a:ext uri="{FF2B5EF4-FFF2-40B4-BE49-F238E27FC236}">
                <a16:creationId xmlns:a16="http://schemas.microsoft.com/office/drawing/2014/main" id="{CF9B9130-794F-7A03-0801-90C434BE3E9D}"/>
              </a:ext>
            </a:extLst>
          </p:cNvPr>
          <p:cNvSpPr txBox="1"/>
          <p:nvPr/>
        </p:nvSpPr>
        <p:spPr>
          <a:xfrm>
            <a:off x="1524001" y="340363"/>
            <a:ext cx="10058400" cy="984885"/>
          </a:xfrm>
          <a:prstGeom prst="rect">
            <a:avLst/>
          </a:prstGeom>
        </p:spPr>
        <p:txBody>
          <a:bodyPr vert="horz" wrap="square" lIns="0" tIns="0" rIns="0" bIns="0" rtlCol="0">
            <a:spAutoFit/>
          </a:bodyPr>
          <a:lstStyle/>
          <a:p>
            <a:pPr algn="ctr"/>
            <a:r>
              <a:rPr lang="tr-TR" sz="3200" b="1" spc="10" dirty="0">
                <a:solidFill>
                  <a:srgbClr val="203864"/>
                </a:solidFill>
                <a:cs typeface="Calibri"/>
              </a:rPr>
              <a:t>Kariyer Planlama Uygulama ve Araştırma Merkezi </a:t>
            </a:r>
          </a:p>
          <a:p>
            <a:pPr algn="ctr"/>
            <a:r>
              <a:rPr lang="tr-TR" sz="3200" b="1" spc="10" dirty="0">
                <a:solidFill>
                  <a:srgbClr val="203864"/>
                </a:solidFill>
                <a:cs typeface="Calibri"/>
              </a:rPr>
              <a:t>İyi Uygulama Örnekleri </a:t>
            </a:r>
          </a:p>
        </p:txBody>
      </p:sp>
      <p:sp>
        <p:nvSpPr>
          <p:cNvPr id="12" name="text 1">
            <a:extLst>
              <a:ext uri="{FF2B5EF4-FFF2-40B4-BE49-F238E27FC236}">
                <a16:creationId xmlns:a16="http://schemas.microsoft.com/office/drawing/2014/main" id="{29D4A5F6-5CAB-3F63-2832-D75735F5B244}"/>
              </a:ext>
            </a:extLst>
          </p:cNvPr>
          <p:cNvSpPr txBox="1"/>
          <p:nvPr/>
        </p:nvSpPr>
        <p:spPr>
          <a:xfrm>
            <a:off x="1836420" y="1955037"/>
            <a:ext cx="6012180" cy="695575"/>
          </a:xfrm>
          <a:prstGeom prst="rect">
            <a:avLst/>
          </a:prstGeom>
        </p:spPr>
        <p:txBody>
          <a:bodyPr vert="horz" wrap="square" lIns="0" tIns="0" rIns="0" bIns="0" rtlCol="0">
            <a:spAutoFit/>
          </a:bodyPr>
          <a:lstStyle/>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p:txBody>
      </p:sp>
      <p:sp>
        <p:nvSpPr>
          <p:cNvPr id="3" name="Dikdörtgen 2">
            <a:extLst>
              <a:ext uri="{FF2B5EF4-FFF2-40B4-BE49-F238E27FC236}">
                <a16:creationId xmlns:a16="http://schemas.microsoft.com/office/drawing/2014/main" id="{99BD886D-2C0A-D8C7-3D60-7BB75E2144D7}"/>
              </a:ext>
            </a:extLst>
          </p:cNvPr>
          <p:cNvSpPr/>
          <p:nvPr/>
        </p:nvSpPr>
        <p:spPr>
          <a:xfrm>
            <a:off x="1676400" y="1524000"/>
            <a:ext cx="10210800" cy="1631216"/>
          </a:xfrm>
          <a:prstGeom prst="rect">
            <a:avLst/>
          </a:prstGeom>
        </p:spPr>
        <p:txBody>
          <a:bodyPr wrap="square">
            <a:spAutoFit/>
          </a:bodyPr>
          <a:lstStyle/>
          <a:p>
            <a:pPr algn="just"/>
            <a:r>
              <a:rPr lang="tr-TR" sz="2000" dirty="0">
                <a:latin typeface="Times New Roman" panose="02020603050405020304" pitchFamily="18" charset="0"/>
                <a:cs typeface="Times New Roman" panose="02020603050405020304" pitchFamily="18" charset="0"/>
              </a:rPr>
              <a:t>	Kariyer süreçlerinin yönetimi, Kariyer Kapısı - Yetenek Kapısı - Ulusal Staj Programı –BTK Akademi Tanıtımı vs. için KAEÜ Fakülteleri /Yüksekokulları / </a:t>
            </a:r>
            <a:r>
              <a:rPr lang="tr-TR" sz="2000" dirty="0" err="1">
                <a:latin typeface="Times New Roman" panose="02020603050405020304" pitchFamily="18" charset="0"/>
                <a:cs typeface="Times New Roman" panose="02020603050405020304" pitchFamily="18" charset="0"/>
              </a:rPr>
              <a:t>MYO’lardaki</a:t>
            </a:r>
            <a:r>
              <a:rPr lang="tr-TR" sz="2000" dirty="0">
                <a:latin typeface="Times New Roman" panose="02020603050405020304" pitchFamily="18" charset="0"/>
                <a:cs typeface="Times New Roman" panose="02020603050405020304" pitchFamily="18" charset="0"/>
              </a:rPr>
              <a:t> stant çalışmalarımız</a:t>
            </a:r>
          </a:p>
          <a:p>
            <a:pPr algn="just"/>
            <a:endParaRPr lang="tr-TR" sz="2000" dirty="0"/>
          </a:p>
          <a:p>
            <a:pPr algn="just"/>
            <a:endParaRPr lang="tr-TR" sz="2000" dirty="0"/>
          </a:p>
        </p:txBody>
      </p:sp>
      <p:pic>
        <p:nvPicPr>
          <p:cNvPr id="5" name="Resim 4" descr="giyim, adam, insan, kişi, şahıs, iç mekan içeren bir resim&#10;&#10;Yapay zeka tarafından oluşturulan içerik yanlış olabilir.">
            <a:extLst>
              <a:ext uri="{FF2B5EF4-FFF2-40B4-BE49-F238E27FC236}">
                <a16:creationId xmlns:a16="http://schemas.microsoft.com/office/drawing/2014/main" id="{F6464083-6FCA-A5F0-6793-6C8778B36B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01" y="2624070"/>
            <a:ext cx="4572000" cy="39787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Resim 6" descr="metin, giyim, adam, insan, kişi, şahıs içeren bir resim">
            <a:extLst>
              <a:ext uri="{FF2B5EF4-FFF2-40B4-BE49-F238E27FC236}">
                <a16:creationId xmlns:a16="http://schemas.microsoft.com/office/drawing/2014/main" id="{536128A1-F06F-CA54-7AAA-53C1F2CD7C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6400" y="2650612"/>
            <a:ext cx="4495800" cy="39787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873806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1BBD3-65D0-5258-9272-BCA0918052A8}"/>
            </a:ext>
          </a:extLst>
        </p:cNvPr>
        <p:cNvGrpSpPr/>
        <p:nvPr/>
      </p:nvGrpSpPr>
      <p:grpSpPr>
        <a:xfrm>
          <a:off x="0" y="0"/>
          <a:ext cx="0" cy="0"/>
          <a:chOff x="0" y="0"/>
          <a:chExt cx="0" cy="0"/>
        </a:xfrm>
      </p:grpSpPr>
      <p:pic>
        <p:nvPicPr>
          <p:cNvPr id="30" name="Image">
            <a:extLst>
              <a:ext uri="{FF2B5EF4-FFF2-40B4-BE49-F238E27FC236}">
                <a16:creationId xmlns:a16="http://schemas.microsoft.com/office/drawing/2014/main" id="{11D9D65D-311C-5380-EFA2-29FB55DD2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71" y="27421"/>
            <a:ext cx="12192000" cy="6857618"/>
          </a:xfrm>
          <a:prstGeom prst="rect">
            <a:avLst/>
          </a:prstGeom>
        </p:spPr>
      </p:pic>
      <p:sp>
        <p:nvSpPr>
          <p:cNvPr id="2" name="text 1">
            <a:extLst>
              <a:ext uri="{FF2B5EF4-FFF2-40B4-BE49-F238E27FC236}">
                <a16:creationId xmlns:a16="http://schemas.microsoft.com/office/drawing/2014/main" id="{6F3F75BB-7C1A-465C-2B37-85EBD8D1E9A4}"/>
              </a:ext>
            </a:extLst>
          </p:cNvPr>
          <p:cNvSpPr txBox="1"/>
          <p:nvPr/>
        </p:nvSpPr>
        <p:spPr>
          <a:xfrm>
            <a:off x="381000" y="381000"/>
            <a:ext cx="11811000" cy="1431161"/>
          </a:xfrm>
          <a:prstGeom prst="rect">
            <a:avLst/>
          </a:prstGeom>
        </p:spPr>
        <p:txBody>
          <a:bodyPr vert="horz" wrap="square" lIns="0" tIns="0" rIns="0" bIns="0" rtlCol="0">
            <a:spAutoFit/>
          </a:bodyPr>
          <a:lstStyle/>
          <a:p>
            <a:pPr algn="ctr"/>
            <a:r>
              <a:rPr lang="tr-TR" sz="3200" b="1" spc="10" dirty="0">
                <a:solidFill>
                  <a:srgbClr val="203864"/>
                </a:solidFill>
                <a:latin typeface="Times New Roman" panose="02020603050405020304" pitchFamily="18" charset="0"/>
                <a:cs typeface="Times New Roman" panose="02020603050405020304" pitchFamily="18" charset="0"/>
              </a:rPr>
              <a:t>Kariyer Planlama Uygulama ve Araştırma Merkezi </a:t>
            </a:r>
          </a:p>
          <a:p>
            <a:pPr algn="ctr"/>
            <a:r>
              <a:rPr lang="tr-TR" sz="3200" b="1" spc="10" dirty="0">
                <a:solidFill>
                  <a:srgbClr val="203864"/>
                </a:solidFill>
                <a:latin typeface="Times New Roman" panose="02020603050405020304" pitchFamily="18" charset="0"/>
                <a:cs typeface="Times New Roman" panose="02020603050405020304" pitchFamily="18" charset="0"/>
              </a:rPr>
              <a:t>İyi Uygulama Örnekleri </a:t>
            </a:r>
          </a:p>
          <a:p>
            <a:pPr marL="0">
              <a:lnSpc>
                <a:spcPct val="100000"/>
              </a:lnSpc>
            </a:pPr>
            <a:endParaRPr sz="2900" dirty="0">
              <a:latin typeface="Calibri"/>
              <a:cs typeface="Calibri"/>
            </a:endParaRPr>
          </a:p>
        </p:txBody>
      </p:sp>
      <p:sp>
        <p:nvSpPr>
          <p:cNvPr id="12" name="text 1">
            <a:extLst>
              <a:ext uri="{FF2B5EF4-FFF2-40B4-BE49-F238E27FC236}">
                <a16:creationId xmlns:a16="http://schemas.microsoft.com/office/drawing/2014/main" id="{FE6BBBD8-11E3-C1F8-465A-CEF8D25BEBA3}"/>
              </a:ext>
            </a:extLst>
          </p:cNvPr>
          <p:cNvSpPr txBox="1"/>
          <p:nvPr/>
        </p:nvSpPr>
        <p:spPr>
          <a:xfrm>
            <a:off x="1836420" y="1955037"/>
            <a:ext cx="6012180" cy="695575"/>
          </a:xfrm>
          <a:prstGeom prst="rect">
            <a:avLst/>
          </a:prstGeom>
        </p:spPr>
        <p:txBody>
          <a:bodyPr vert="horz" wrap="square" lIns="0" tIns="0" rIns="0" bIns="0" rtlCol="0">
            <a:spAutoFit/>
          </a:bodyPr>
          <a:lstStyle/>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a:p>
            <a:pPr marL="342900" indent="-342900">
              <a:lnSpc>
                <a:spcPct val="100000"/>
              </a:lnSpc>
              <a:buFont typeface="Wingdings" panose="05000000000000000000" pitchFamily="2" charset="2"/>
              <a:buChar char="Ø"/>
            </a:pPr>
            <a:endParaRPr lang="tr-TR" sz="2260" b="1" spc="10" dirty="0">
              <a:solidFill>
                <a:srgbClr val="203864"/>
              </a:solidFill>
              <a:latin typeface="Arial"/>
              <a:cs typeface="Arial"/>
            </a:endParaRPr>
          </a:p>
        </p:txBody>
      </p:sp>
      <p:sp>
        <p:nvSpPr>
          <p:cNvPr id="3" name="Dikdörtgen 2">
            <a:extLst>
              <a:ext uri="{FF2B5EF4-FFF2-40B4-BE49-F238E27FC236}">
                <a16:creationId xmlns:a16="http://schemas.microsoft.com/office/drawing/2014/main" id="{A2886502-2A15-568B-A4DA-0B865B124892}"/>
              </a:ext>
            </a:extLst>
          </p:cNvPr>
          <p:cNvSpPr/>
          <p:nvPr/>
        </p:nvSpPr>
        <p:spPr>
          <a:xfrm>
            <a:off x="1752600" y="1722545"/>
            <a:ext cx="10058400" cy="1938992"/>
          </a:xfrm>
          <a:prstGeom prst="rect">
            <a:avLst/>
          </a:prstGeom>
        </p:spPr>
        <p:txBody>
          <a:bodyPr wrap="square">
            <a:spAutoFit/>
          </a:bodyPr>
          <a:lstStyle/>
          <a:p>
            <a:pPr algn="ctr"/>
            <a:r>
              <a:rPr lang="tr-TR" sz="2400" dirty="0">
                <a:latin typeface="Times New Roman" panose="02020603050405020304" pitchFamily="18" charset="0"/>
                <a:cs typeface="Times New Roman" panose="02020603050405020304" pitchFamily="18" charset="0"/>
              </a:rPr>
              <a:t>İŞKUR İş ve Meslek Danışmanlarımız ile gerçekleştirdiğimiz,</a:t>
            </a:r>
          </a:p>
          <a:p>
            <a:pPr algn="ctr"/>
            <a:r>
              <a:rPr lang="tr-TR" sz="2400" dirty="0">
                <a:latin typeface="Times New Roman" panose="02020603050405020304" pitchFamily="18" charset="0"/>
                <a:cs typeface="Times New Roman" panose="02020603050405020304" pitchFamily="18" charset="0"/>
              </a:rPr>
              <a:t>Mülakat Teknikleri, </a:t>
            </a:r>
          </a:p>
          <a:p>
            <a:pPr algn="ctr"/>
            <a:r>
              <a:rPr lang="tr-TR" sz="2400" dirty="0">
                <a:latin typeface="Times New Roman" panose="02020603050405020304" pitchFamily="18" charset="0"/>
                <a:cs typeface="Times New Roman" panose="02020603050405020304" pitchFamily="18" charset="0"/>
              </a:rPr>
              <a:t>CV Hazırlama, </a:t>
            </a:r>
          </a:p>
          <a:p>
            <a:pPr algn="ctr"/>
            <a:r>
              <a:rPr lang="tr-TR" sz="2400" dirty="0">
                <a:latin typeface="Times New Roman" panose="02020603050405020304" pitchFamily="18" charset="0"/>
                <a:cs typeface="Times New Roman" panose="02020603050405020304" pitchFamily="18" charset="0"/>
              </a:rPr>
              <a:t>Etkili İletişim Becerileri Eğitimleri </a:t>
            </a:r>
          </a:p>
          <a:p>
            <a:pPr algn="just"/>
            <a:endParaRPr lang="tr-TR" sz="2400" dirty="0"/>
          </a:p>
        </p:txBody>
      </p:sp>
      <p:pic>
        <p:nvPicPr>
          <p:cNvPr id="5" name="Resim 4" descr="giyim, kişi, şahıs, iç mekan, duvar içeren bir resim">
            <a:extLst>
              <a:ext uri="{FF2B5EF4-FFF2-40B4-BE49-F238E27FC236}">
                <a16:creationId xmlns:a16="http://schemas.microsoft.com/office/drawing/2014/main" id="{9002BB88-0F76-27DE-1F1E-2E8D202D23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60" y="3456230"/>
            <a:ext cx="5097480" cy="33011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6345099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Şeritli</Template>
  <TotalTime>965</TotalTime>
  <Words>1037</Words>
  <Application>Microsoft Office PowerPoint</Application>
  <PresentationFormat>Geniş ekran</PresentationFormat>
  <Paragraphs>158</Paragraphs>
  <Slides>30</Slides>
  <Notes>27</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30</vt:i4>
      </vt:variant>
    </vt:vector>
  </HeadingPairs>
  <TitlesOfParts>
    <vt:vector size="36" baseType="lpstr">
      <vt:lpstr>Arial</vt:lpstr>
      <vt:lpstr>Calibri</vt:lpstr>
      <vt:lpstr>Montserrat</vt:lpstr>
      <vt:lpstr>Times New Roman</vt:lpstr>
      <vt:lpstr>Wingdings</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HP</dc:creator>
  <cp:lastModifiedBy>İbrahim Şamil SOYLU</cp:lastModifiedBy>
  <cp:revision>267</cp:revision>
  <dcterms:created xsi:type="dcterms:W3CDTF">2024-04-06T22:09:19Z</dcterms:created>
  <dcterms:modified xsi:type="dcterms:W3CDTF">2025-09-11T07:32:14Z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2024-04-06T00:00:00Z</vt:filetime>
  </property>
  <property fmtid="{D5CDD505-2E9C-101B-9397-08002B2CF9AE}" pid="3" name="LastSaved">
    <vt:filetime>2024-04-06T00:00:00Z</vt:filetime>
  </property>
</Properties>
</file>