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49" r:id="rId2"/>
    <p:sldId id="551" r:id="rId3"/>
    <p:sldId id="555" r:id="rId4"/>
    <p:sldId id="556" r:id="rId5"/>
    <p:sldId id="514" r:id="rId6"/>
    <p:sldId id="550" r:id="rId7"/>
    <p:sldId id="476" r:id="rId8"/>
    <p:sldId id="515" r:id="rId9"/>
    <p:sldId id="516" r:id="rId10"/>
    <p:sldId id="484" r:id="rId11"/>
    <p:sldId id="553" r:id="rId12"/>
    <p:sldId id="474" r:id="rId13"/>
    <p:sldId id="554" r:id="rId14"/>
    <p:sldId id="475" r:id="rId15"/>
    <p:sldId id="557" r:id="rId16"/>
    <p:sldId id="478" r:id="rId17"/>
    <p:sldId id="369" r:id="rId18"/>
    <p:sldId id="552" r:id="rId19"/>
    <p:sldId id="530" r:id="rId20"/>
  </p:sldIdLst>
  <p:sldSz cx="12192000" cy="6858000"/>
  <p:notesSz cx="6797675" cy="9929813"/>
  <p:defaultTextStyle>
    <a:defPPr>
      <a:defRPr lang="tr-T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2D"/>
    <a:srgbClr val="FAFAFA"/>
    <a:srgbClr val="0157A4"/>
    <a:srgbClr val="F8AD00"/>
    <a:srgbClr val="F8B003"/>
    <a:srgbClr val="55B9F3"/>
    <a:srgbClr val="4D8BCE"/>
    <a:srgbClr val="51B7F3"/>
    <a:srgbClr val="4B97D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007" autoAdjust="0"/>
  </p:normalViewPr>
  <p:slideViewPr>
    <p:cSldViewPr snapToGrid="0">
      <p:cViewPr varScale="1">
        <p:scale>
          <a:sx n="106" d="100"/>
          <a:sy n="106" d="100"/>
        </p:scale>
        <p:origin x="6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6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0F35C-EEEA-4F09-AE55-9B2C2A55988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2BA3A50-1C72-40AF-954B-FA74CBA49092}">
      <dgm:prSet phldrT="[Metin]" custT="1"/>
      <dgm:spPr>
        <a:solidFill>
          <a:srgbClr val="0157A4"/>
        </a:solidFill>
      </dgm:spPr>
      <dgm:t>
        <a:bodyPr/>
        <a:lstStyle/>
        <a:p>
          <a:r>
            <a:rPr lang="tr-TR" sz="3200" b="1" dirty="0"/>
            <a:t>Bilgilerinizi ve şifrenizi öğrenmek için</a:t>
          </a:r>
        </a:p>
      </dgm:t>
    </dgm:pt>
    <dgm:pt modelId="{D22E0ABF-12FB-4097-9C36-25744EE9C565}" type="parTrans" cxnId="{0EEE891B-2C4F-492A-BF72-797197979A7D}">
      <dgm:prSet/>
      <dgm:spPr/>
      <dgm:t>
        <a:bodyPr/>
        <a:lstStyle/>
        <a:p>
          <a:endParaRPr lang="tr-TR" sz="3200"/>
        </a:p>
      </dgm:t>
    </dgm:pt>
    <dgm:pt modelId="{67CCA3BB-DCB6-46B9-939A-8FB80C6BFDFA}" type="sibTrans" cxnId="{0EEE891B-2C4F-492A-BF72-797197979A7D}">
      <dgm:prSet/>
      <dgm:spPr/>
      <dgm:t>
        <a:bodyPr/>
        <a:lstStyle/>
        <a:p>
          <a:endParaRPr lang="tr-TR" sz="3200"/>
        </a:p>
      </dgm:t>
    </dgm:pt>
    <dgm:pt modelId="{790DF2DE-8C8E-4076-A2E1-24CDD33FACC6}">
      <dgm:prSet phldrT="[Metin]" custT="1"/>
      <dgm:spPr>
        <a:solidFill>
          <a:srgbClr val="F8B003">
            <a:alpha val="90000"/>
          </a:srgbClr>
        </a:solidFill>
      </dgm:spPr>
      <dgm:t>
        <a:bodyPr anchor="ctr"/>
        <a:lstStyle/>
        <a:p>
          <a:pPr algn="ctr">
            <a:buNone/>
          </a:pPr>
          <a:r>
            <a:rPr lang="tr-TR" sz="3600" b="1" u="sng" dirty="0">
              <a:solidFill>
                <a:srgbClr val="C00000"/>
              </a:solidFill>
            </a:rPr>
            <a:t>hesap.ahievran.edu.tr</a:t>
          </a:r>
          <a:endParaRPr lang="tr-TR" sz="3600" dirty="0"/>
        </a:p>
      </dgm:t>
    </dgm:pt>
    <dgm:pt modelId="{FDFE9C4A-6F37-4600-A322-264539BCD6C9}" type="parTrans" cxnId="{489EEAEA-BC24-464E-AAD4-21147CA59348}">
      <dgm:prSet/>
      <dgm:spPr/>
      <dgm:t>
        <a:bodyPr/>
        <a:lstStyle/>
        <a:p>
          <a:endParaRPr lang="tr-TR" sz="3200"/>
        </a:p>
      </dgm:t>
    </dgm:pt>
    <dgm:pt modelId="{197EC329-45F4-4914-8C8A-B20138977C18}" type="sibTrans" cxnId="{489EEAEA-BC24-464E-AAD4-21147CA59348}">
      <dgm:prSet/>
      <dgm:spPr/>
      <dgm:t>
        <a:bodyPr/>
        <a:lstStyle/>
        <a:p>
          <a:endParaRPr lang="tr-TR" sz="3200"/>
        </a:p>
      </dgm:t>
    </dgm:pt>
    <dgm:pt modelId="{802028DC-082B-40CB-B054-9D0069145C14}">
      <dgm:prSet phldrT="[Metin]" custT="1"/>
      <dgm:spPr>
        <a:solidFill>
          <a:srgbClr val="0157A4"/>
        </a:solidFill>
      </dgm:spPr>
      <dgm:t>
        <a:bodyPr/>
        <a:lstStyle/>
        <a:p>
          <a:r>
            <a:rPr lang="tr-TR" sz="3200" b="1" dirty="0"/>
            <a:t>Bağlantı, kullanım kılavuzları ve erişim linkleri için </a:t>
          </a:r>
        </a:p>
      </dgm:t>
    </dgm:pt>
    <dgm:pt modelId="{BC905D30-1DBF-4B4A-B440-1C906146F360}" type="parTrans" cxnId="{57C546F4-C6D7-4F76-B820-5BED49FE206E}">
      <dgm:prSet/>
      <dgm:spPr/>
      <dgm:t>
        <a:bodyPr/>
        <a:lstStyle/>
        <a:p>
          <a:endParaRPr lang="tr-TR" sz="3200"/>
        </a:p>
      </dgm:t>
    </dgm:pt>
    <dgm:pt modelId="{F794E5A2-A634-4DF5-95D7-36ED11BE2722}" type="sibTrans" cxnId="{57C546F4-C6D7-4F76-B820-5BED49FE206E}">
      <dgm:prSet/>
      <dgm:spPr/>
      <dgm:t>
        <a:bodyPr/>
        <a:lstStyle/>
        <a:p>
          <a:endParaRPr lang="tr-TR" sz="3200"/>
        </a:p>
      </dgm:t>
    </dgm:pt>
    <dgm:pt modelId="{3012956A-CB36-4B57-9310-5480D9075411}">
      <dgm:prSet phldrT="[Metin]" custT="1"/>
      <dgm:spPr>
        <a:solidFill>
          <a:srgbClr val="F8B003">
            <a:alpha val="90000"/>
          </a:srgbClr>
        </a:solidFill>
      </dgm:spPr>
      <dgm:t>
        <a:bodyPr anchor="ctr"/>
        <a:lstStyle/>
        <a:p>
          <a:pPr algn="ctr">
            <a:buFont typeface="Arial" panose="020B0604020202020204" pitchFamily="34" charset="0"/>
            <a:buNone/>
          </a:pPr>
          <a:r>
            <a:rPr lang="tr-TR" sz="3600" b="1" u="sng" dirty="0">
              <a:solidFill>
                <a:srgbClr val="C00000"/>
              </a:solidFill>
            </a:rPr>
            <a:t>erisim.ahievran.edu.tr</a:t>
          </a:r>
          <a:endParaRPr lang="tr-TR" sz="3600" dirty="0"/>
        </a:p>
      </dgm:t>
    </dgm:pt>
    <dgm:pt modelId="{0E63E59F-DDF3-4B39-A798-91A85106E5C7}" type="parTrans" cxnId="{9669BB7D-619B-4BA7-98A6-FAA8E4760C9F}">
      <dgm:prSet/>
      <dgm:spPr/>
      <dgm:t>
        <a:bodyPr/>
        <a:lstStyle/>
        <a:p>
          <a:endParaRPr lang="tr-TR" sz="3200"/>
        </a:p>
      </dgm:t>
    </dgm:pt>
    <dgm:pt modelId="{5EB35770-3C54-4F46-9D81-03806E23F553}" type="sibTrans" cxnId="{9669BB7D-619B-4BA7-98A6-FAA8E4760C9F}">
      <dgm:prSet/>
      <dgm:spPr/>
      <dgm:t>
        <a:bodyPr/>
        <a:lstStyle/>
        <a:p>
          <a:endParaRPr lang="tr-TR" sz="3200"/>
        </a:p>
      </dgm:t>
    </dgm:pt>
    <dgm:pt modelId="{CEECECE4-B54B-482C-8231-97D267603EF0}" type="pres">
      <dgm:prSet presAssocID="{7B80F35C-EEEA-4F09-AE55-9B2C2A559882}" presName="Name0" presStyleCnt="0">
        <dgm:presLayoutVars>
          <dgm:dir/>
          <dgm:animLvl val="lvl"/>
          <dgm:resizeHandles/>
        </dgm:presLayoutVars>
      </dgm:prSet>
      <dgm:spPr/>
    </dgm:pt>
    <dgm:pt modelId="{4A763151-9EE4-4A1F-98B0-32B4D64502E0}" type="pres">
      <dgm:prSet presAssocID="{32BA3A50-1C72-40AF-954B-FA74CBA49092}" presName="linNode" presStyleCnt="0"/>
      <dgm:spPr/>
    </dgm:pt>
    <dgm:pt modelId="{8FBACDB0-3F18-4DA4-8529-78CD5BB56672}" type="pres">
      <dgm:prSet presAssocID="{32BA3A50-1C72-40AF-954B-FA74CBA49092}" presName="parentShp" presStyleLbl="node1" presStyleIdx="0" presStyleCnt="2" custScaleX="147250" custScaleY="78839">
        <dgm:presLayoutVars>
          <dgm:bulletEnabled val="1"/>
        </dgm:presLayoutVars>
      </dgm:prSet>
      <dgm:spPr/>
    </dgm:pt>
    <dgm:pt modelId="{7D558F31-0EDF-4B21-A0DB-FB4D28640891}" type="pres">
      <dgm:prSet presAssocID="{32BA3A50-1C72-40AF-954B-FA74CBA49092}" presName="childShp" presStyleLbl="bgAccFollowNode1" presStyleIdx="0" presStyleCnt="2" custLinFactNeighborX="40025" custLinFactNeighborY="5000">
        <dgm:presLayoutVars>
          <dgm:bulletEnabled val="1"/>
        </dgm:presLayoutVars>
      </dgm:prSet>
      <dgm:spPr/>
    </dgm:pt>
    <dgm:pt modelId="{503173F9-175C-452B-B695-A43434A803B6}" type="pres">
      <dgm:prSet presAssocID="{67CCA3BB-DCB6-46B9-939A-8FB80C6BFDFA}" presName="spacing" presStyleCnt="0"/>
      <dgm:spPr/>
    </dgm:pt>
    <dgm:pt modelId="{F1AE0FC9-BE4D-4D8D-A17C-6FB087F944C1}" type="pres">
      <dgm:prSet presAssocID="{802028DC-082B-40CB-B054-9D0069145C14}" presName="linNode" presStyleCnt="0"/>
      <dgm:spPr/>
    </dgm:pt>
    <dgm:pt modelId="{46E7F2C5-563C-4287-8C38-C203BAE1327A}" type="pres">
      <dgm:prSet presAssocID="{802028DC-082B-40CB-B054-9D0069145C14}" presName="parentShp" presStyleLbl="node1" presStyleIdx="1" presStyleCnt="2" custScaleX="151407" custScaleY="81531">
        <dgm:presLayoutVars>
          <dgm:bulletEnabled val="1"/>
        </dgm:presLayoutVars>
      </dgm:prSet>
      <dgm:spPr/>
    </dgm:pt>
    <dgm:pt modelId="{71A62175-8DAC-43D6-A77E-3B49A63F859F}" type="pres">
      <dgm:prSet presAssocID="{802028DC-082B-40CB-B054-9D0069145C1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1E7D119-83C2-4D6B-BE96-FEB2FA863F57}" type="presOf" srcId="{7B80F35C-EEEA-4F09-AE55-9B2C2A559882}" destId="{CEECECE4-B54B-482C-8231-97D267603EF0}" srcOrd="0" destOrd="0" presId="urn:microsoft.com/office/officeart/2005/8/layout/vList6"/>
    <dgm:cxn modelId="{0EEE891B-2C4F-492A-BF72-797197979A7D}" srcId="{7B80F35C-EEEA-4F09-AE55-9B2C2A559882}" destId="{32BA3A50-1C72-40AF-954B-FA74CBA49092}" srcOrd="0" destOrd="0" parTransId="{D22E0ABF-12FB-4097-9C36-25744EE9C565}" sibTransId="{67CCA3BB-DCB6-46B9-939A-8FB80C6BFDFA}"/>
    <dgm:cxn modelId="{9669BB7D-619B-4BA7-98A6-FAA8E4760C9F}" srcId="{802028DC-082B-40CB-B054-9D0069145C14}" destId="{3012956A-CB36-4B57-9310-5480D9075411}" srcOrd="0" destOrd="0" parTransId="{0E63E59F-DDF3-4B39-A798-91A85106E5C7}" sibTransId="{5EB35770-3C54-4F46-9D81-03806E23F553}"/>
    <dgm:cxn modelId="{7AF21B87-4588-4095-AE80-F0861D718F1C}" type="presOf" srcId="{3012956A-CB36-4B57-9310-5480D9075411}" destId="{71A62175-8DAC-43D6-A77E-3B49A63F859F}" srcOrd="0" destOrd="0" presId="urn:microsoft.com/office/officeart/2005/8/layout/vList6"/>
    <dgm:cxn modelId="{C9C348B5-DB88-4577-A5A1-29CD7F957E01}" type="presOf" srcId="{32BA3A50-1C72-40AF-954B-FA74CBA49092}" destId="{8FBACDB0-3F18-4DA4-8529-78CD5BB56672}" srcOrd="0" destOrd="0" presId="urn:microsoft.com/office/officeart/2005/8/layout/vList6"/>
    <dgm:cxn modelId="{8701B7BB-9F37-4F87-A7E4-4980E42D3188}" type="presOf" srcId="{802028DC-082B-40CB-B054-9D0069145C14}" destId="{46E7F2C5-563C-4287-8C38-C203BAE1327A}" srcOrd="0" destOrd="0" presId="urn:microsoft.com/office/officeart/2005/8/layout/vList6"/>
    <dgm:cxn modelId="{48DCF4DA-D37D-40C9-96E9-5482FCCBBF11}" type="presOf" srcId="{790DF2DE-8C8E-4076-A2E1-24CDD33FACC6}" destId="{7D558F31-0EDF-4B21-A0DB-FB4D28640891}" srcOrd="0" destOrd="0" presId="urn:microsoft.com/office/officeart/2005/8/layout/vList6"/>
    <dgm:cxn modelId="{489EEAEA-BC24-464E-AAD4-21147CA59348}" srcId="{32BA3A50-1C72-40AF-954B-FA74CBA49092}" destId="{790DF2DE-8C8E-4076-A2E1-24CDD33FACC6}" srcOrd="0" destOrd="0" parTransId="{FDFE9C4A-6F37-4600-A322-264539BCD6C9}" sibTransId="{197EC329-45F4-4914-8C8A-B20138977C18}"/>
    <dgm:cxn modelId="{57C546F4-C6D7-4F76-B820-5BED49FE206E}" srcId="{7B80F35C-EEEA-4F09-AE55-9B2C2A559882}" destId="{802028DC-082B-40CB-B054-9D0069145C14}" srcOrd="1" destOrd="0" parTransId="{BC905D30-1DBF-4B4A-B440-1C906146F360}" sibTransId="{F794E5A2-A634-4DF5-95D7-36ED11BE2722}"/>
    <dgm:cxn modelId="{2B5B3D54-D97F-4B0A-A68A-F15222A71195}" type="presParOf" srcId="{CEECECE4-B54B-482C-8231-97D267603EF0}" destId="{4A763151-9EE4-4A1F-98B0-32B4D64502E0}" srcOrd="0" destOrd="0" presId="urn:microsoft.com/office/officeart/2005/8/layout/vList6"/>
    <dgm:cxn modelId="{08E595BA-0B92-4D74-89F4-ADB3D3506C47}" type="presParOf" srcId="{4A763151-9EE4-4A1F-98B0-32B4D64502E0}" destId="{8FBACDB0-3F18-4DA4-8529-78CD5BB56672}" srcOrd="0" destOrd="0" presId="urn:microsoft.com/office/officeart/2005/8/layout/vList6"/>
    <dgm:cxn modelId="{D67D6F32-3F9F-4478-B942-C742D32DBA73}" type="presParOf" srcId="{4A763151-9EE4-4A1F-98B0-32B4D64502E0}" destId="{7D558F31-0EDF-4B21-A0DB-FB4D28640891}" srcOrd="1" destOrd="0" presId="urn:microsoft.com/office/officeart/2005/8/layout/vList6"/>
    <dgm:cxn modelId="{7FEAA3F2-1CEC-45C7-9D79-C269BF32F5D4}" type="presParOf" srcId="{CEECECE4-B54B-482C-8231-97D267603EF0}" destId="{503173F9-175C-452B-B695-A43434A803B6}" srcOrd="1" destOrd="0" presId="urn:microsoft.com/office/officeart/2005/8/layout/vList6"/>
    <dgm:cxn modelId="{1CC60C39-A872-4557-9701-8EF113F2CBA4}" type="presParOf" srcId="{CEECECE4-B54B-482C-8231-97D267603EF0}" destId="{F1AE0FC9-BE4D-4D8D-A17C-6FB087F944C1}" srcOrd="2" destOrd="0" presId="urn:microsoft.com/office/officeart/2005/8/layout/vList6"/>
    <dgm:cxn modelId="{86468B44-3BF7-4584-879D-255883E5A09C}" type="presParOf" srcId="{F1AE0FC9-BE4D-4D8D-A17C-6FB087F944C1}" destId="{46E7F2C5-563C-4287-8C38-C203BAE1327A}" srcOrd="0" destOrd="0" presId="urn:microsoft.com/office/officeart/2005/8/layout/vList6"/>
    <dgm:cxn modelId="{4BE0F057-B517-4319-A8DD-2E15DD68259C}" type="presParOf" srcId="{F1AE0FC9-BE4D-4D8D-A17C-6FB087F944C1}" destId="{71A62175-8DAC-43D6-A77E-3B49A63F85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58F31-0EDF-4B21-A0DB-FB4D28640891}">
      <dsp:nvSpPr>
        <dsp:cNvPr id="0" name=""/>
        <dsp:cNvSpPr/>
      </dsp:nvSpPr>
      <dsp:spPr>
        <a:xfrm>
          <a:off x="5497520" y="82203"/>
          <a:ext cx="5597199" cy="1635682"/>
        </a:xfrm>
        <a:prstGeom prst="rightArrow">
          <a:avLst>
            <a:gd name="adj1" fmla="val 75000"/>
            <a:gd name="adj2" fmla="val 50000"/>
          </a:avLst>
        </a:prstGeom>
        <a:solidFill>
          <a:srgbClr val="F8B00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3600" b="1" u="sng" kern="1200" dirty="0">
              <a:solidFill>
                <a:srgbClr val="C00000"/>
              </a:solidFill>
            </a:rPr>
            <a:t>hesap.ahievran.edu.tr</a:t>
          </a:r>
          <a:endParaRPr lang="tr-TR" sz="3600" kern="1200" dirty="0"/>
        </a:p>
      </dsp:txBody>
      <dsp:txXfrm>
        <a:off x="5497520" y="286663"/>
        <a:ext cx="4983818" cy="1226762"/>
      </dsp:txXfrm>
    </dsp:sp>
    <dsp:sp modelId="{8FBACDB0-3F18-4DA4-8529-78CD5BB56672}">
      <dsp:nvSpPr>
        <dsp:cNvPr id="0" name=""/>
        <dsp:cNvSpPr/>
      </dsp:nvSpPr>
      <dsp:spPr>
        <a:xfrm>
          <a:off x="1468" y="173482"/>
          <a:ext cx="5494584" cy="1289556"/>
        </a:xfrm>
        <a:prstGeom prst="roundRect">
          <a:avLst/>
        </a:prstGeom>
        <a:solidFill>
          <a:srgbClr val="0157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Bilgilerinizi ve şifrenizi öğrenmek için</a:t>
          </a:r>
        </a:p>
      </dsp:txBody>
      <dsp:txXfrm>
        <a:off x="64419" y="236433"/>
        <a:ext cx="5368682" cy="1163654"/>
      </dsp:txXfrm>
    </dsp:sp>
    <dsp:sp modelId="{71A62175-8DAC-43D6-A77E-3B49A63F859F}">
      <dsp:nvSpPr>
        <dsp:cNvPr id="0" name=""/>
        <dsp:cNvSpPr/>
      </dsp:nvSpPr>
      <dsp:spPr>
        <a:xfrm>
          <a:off x="5573245" y="1799670"/>
          <a:ext cx="5519189" cy="1635682"/>
        </a:xfrm>
        <a:prstGeom prst="rightArrow">
          <a:avLst>
            <a:gd name="adj1" fmla="val 75000"/>
            <a:gd name="adj2" fmla="val 50000"/>
          </a:avLst>
        </a:prstGeom>
        <a:solidFill>
          <a:srgbClr val="F8B00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tr-TR" sz="3600" b="1" u="sng" kern="1200" dirty="0">
              <a:solidFill>
                <a:srgbClr val="C00000"/>
              </a:solidFill>
            </a:rPr>
            <a:t>erisim.ahievran.edu.tr</a:t>
          </a:r>
          <a:endParaRPr lang="tr-TR" sz="3600" kern="1200" dirty="0"/>
        </a:p>
      </dsp:txBody>
      <dsp:txXfrm>
        <a:off x="5573245" y="2004130"/>
        <a:ext cx="4905808" cy="1226762"/>
      </dsp:txXfrm>
    </dsp:sp>
    <dsp:sp modelId="{46E7F2C5-563C-4287-8C38-C203BAE1327A}">
      <dsp:nvSpPr>
        <dsp:cNvPr id="0" name=""/>
        <dsp:cNvSpPr/>
      </dsp:nvSpPr>
      <dsp:spPr>
        <a:xfrm>
          <a:off x="2285" y="1950717"/>
          <a:ext cx="5570959" cy="1333588"/>
        </a:xfrm>
        <a:prstGeom prst="roundRect">
          <a:avLst/>
        </a:prstGeom>
        <a:solidFill>
          <a:srgbClr val="0157A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Bağlantı, kullanım kılavuzları ve erişim linkleri için </a:t>
          </a:r>
        </a:p>
      </dsp:txBody>
      <dsp:txXfrm>
        <a:off x="67385" y="2015817"/>
        <a:ext cx="5440759" cy="120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154F5B9-1033-4FD2-A3EE-3DE23B1D88A1}" type="datetimeFigureOut">
              <a:rPr lang="tr-TR" smtClean="0"/>
              <a:t>8.09.2025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D3C13C8-25C0-4944-80F5-21E0ABB8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0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C13C8-25C0-4944-80F5-21E0ABB8F58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72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7408" y="764704"/>
            <a:ext cx="10801200" cy="2952328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46592" y="4005064"/>
            <a:ext cx="108012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95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9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08832" y="1085850"/>
            <a:ext cx="7744968" cy="638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8832" y="1827657"/>
            <a:ext cx="7744968" cy="43493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504502" y="6376014"/>
            <a:ext cx="576064" cy="288000"/>
          </a:xfrm>
          <a:prstGeom prst="rect">
            <a:avLst/>
          </a:prstGeom>
          <a:solidFill>
            <a:srgbClr val="F27324"/>
          </a:solidFill>
        </p:spPr>
        <p:txBody>
          <a:bodyPr vert="horz" lIns="0" tIns="0" rIns="0" bIns="0" rtlCol="0" anchor="ctr"/>
          <a:lstStyle>
            <a:lvl1pPr algn="ctr">
              <a:defRPr lang="tr-TR" b="1" smtClean="0">
                <a:solidFill>
                  <a:srgbClr val="FFFFFF"/>
                </a:solidFill>
              </a:defRPr>
            </a:lvl1pPr>
          </a:lstStyle>
          <a:p>
            <a:fld id="{EFB2A9F7-72ED-486A-B7D9-0B939586E967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81A9CD8-5AD1-4718-8432-DB52976A0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8453" y="6134670"/>
            <a:ext cx="3992452" cy="669162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2FB6030D-3433-4BF1-961D-B6594294C4BA}"/>
              </a:ext>
            </a:extLst>
          </p:cNvPr>
          <p:cNvSpPr/>
          <p:nvPr userDrawn="1"/>
        </p:nvSpPr>
        <p:spPr>
          <a:xfrm rot="5400000">
            <a:off x="10524065" y="4755611"/>
            <a:ext cx="3108960" cy="27432"/>
          </a:xfrm>
          <a:prstGeom prst="rect">
            <a:avLst/>
          </a:prstGeom>
          <a:solidFill>
            <a:srgbClr val="F6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56C498F4-EDE8-4E4E-AC8C-8373F34609E2}"/>
              </a:ext>
            </a:extLst>
          </p:cNvPr>
          <p:cNvSpPr/>
          <p:nvPr userDrawn="1"/>
        </p:nvSpPr>
        <p:spPr>
          <a:xfrm>
            <a:off x="8337457" y="6664325"/>
            <a:ext cx="3108960" cy="27432"/>
          </a:xfrm>
          <a:prstGeom prst="rect">
            <a:avLst/>
          </a:prstGeom>
          <a:solidFill>
            <a:srgbClr val="F6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477EE22-D882-4288-BAFB-3A702B88F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t="1" b="4808"/>
          <a:stretch/>
        </p:blipFill>
        <p:spPr>
          <a:xfrm>
            <a:off x="0" y="0"/>
            <a:ext cx="12182475" cy="10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i Yer Tutucusu 3">
            <a:extLst>
              <a:ext uri="{FF2B5EF4-FFF2-40B4-BE49-F238E27FC236}">
                <a16:creationId xmlns:a16="http://schemas.microsoft.com/office/drawing/2014/main" id="{D3D132DF-EE36-6AC4-68A6-E2B729427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352" y="6545272"/>
            <a:ext cx="108012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12" name="Slayt Numarası Yer Tutucusu 5">
            <a:extLst>
              <a:ext uri="{FF2B5EF4-FFF2-40B4-BE49-F238E27FC236}">
                <a16:creationId xmlns:a16="http://schemas.microsoft.com/office/drawing/2014/main" id="{B20ADA36-3F7E-0E79-FD0A-851F437AA65A}"/>
              </a:ext>
            </a:extLst>
          </p:cNvPr>
          <p:cNvSpPr txBox="1">
            <a:spLocks/>
          </p:cNvSpPr>
          <p:nvPr userDrawn="1"/>
        </p:nvSpPr>
        <p:spPr>
          <a:xfrm>
            <a:off x="2783632" y="6545272"/>
            <a:ext cx="576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tr-TR"/>
            </a:defPPr>
            <a:lvl1pPr marL="0" algn="ctr" defTabSz="1072743" rtl="0" eaLnBrk="1" latinLnBrk="0" hangingPunct="1">
              <a:defRPr sz="13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372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743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115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487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859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230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602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974" algn="l" defTabSz="1072743" rtl="0" eaLnBrk="1" latinLnBrk="0" hangingPunct="1"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Başlık Yer Tutucusu 1">
            <a:extLst>
              <a:ext uri="{FF2B5EF4-FFF2-40B4-BE49-F238E27FC236}">
                <a16:creationId xmlns:a16="http://schemas.microsoft.com/office/drawing/2014/main" id="{65334E14-AFD2-C86A-B26B-C546E061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3"/>
            <a:ext cx="109728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5" name="Metin Yer Tutucusu 2">
            <a:extLst>
              <a:ext uri="{FF2B5EF4-FFF2-40B4-BE49-F238E27FC236}">
                <a16:creationId xmlns:a16="http://schemas.microsoft.com/office/drawing/2014/main" id="{C612A1DE-A0E8-F066-C9A4-2D46D37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2" name="Altbilgi Yer Tutucusu 4">
            <a:extLst>
              <a:ext uri="{FF2B5EF4-FFF2-40B4-BE49-F238E27FC236}">
                <a16:creationId xmlns:a16="http://schemas.microsoft.com/office/drawing/2014/main" id="{485BA95A-5F63-4995-B25F-2B7558F64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8332" y="6545272"/>
            <a:ext cx="509533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967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334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7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91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4pPr>
            <a:lvl5pPr marL="1981188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5pPr>
            <a:lvl6pPr marL="247648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6pPr>
            <a:lvl7pPr marL="2971784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7pPr>
            <a:lvl8pPr marL="346708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8pPr>
            <a:lvl9pPr marL="396237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1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879065"/>
          </a:xfrm>
        </p:spPr>
        <p:txBody>
          <a:bodyPr/>
          <a:lstStyle>
            <a:lvl1pPr>
              <a:defRPr sz="2800"/>
            </a:lvl1pPr>
            <a:lvl2pPr>
              <a:defRPr sz="2601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879065"/>
          </a:xfrm>
        </p:spPr>
        <p:txBody>
          <a:bodyPr/>
          <a:lstStyle>
            <a:lvl1pPr>
              <a:defRPr sz="2800"/>
            </a:lvl1pPr>
            <a:lvl2pPr>
              <a:defRPr sz="2601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8" name="Başlık Yer Tutucusu 1">
            <a:extLst>
              <a:ext uri="{FF2B5EF4-FFF2-40B4-BE49-F238E27FC236}">
                <a16:creationId xmlns:a16="http://schemas.microsoft.com/office/drawing/2014/main" id="{71E10AEF-3B8D-7F9E-1E4C-9C3ABA49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3"/>
            <a:ext cx="109728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9" name="Veri Yer Tutucusu 3">
            <a:extLst>
              <a:ext uri="{FF2B5EF4-FFF2-40B4-BE49-F238E27FC236}">
                <a16:creationId xmlns:a16="http://schemas.microsoft.com/office/drawing/2014/main" id="{E484512B-B184-1F17-C963-7B89A0E2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352" y="6545272"/>
            <a:ext cx="108012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11" name="Slayt Numarası Yer Tutucusu 5">
            <a:extLst>
              <a:ext uri="{FF2B5EF4-FFF2-40B4-BE49-F238E27FC236}">
                <a16:creationId xmlns:a16="http://schemas.microsoft.com/office/drawing/2014/main" id="{2D9D8AD9-BB92-59D5-21E4-E2F7534F3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3632" y="6545272"/>
            <a:ext cx="576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Altbilgi Yer Tutucusu 4">
            <a:extLst>
              <a:ext uri="{FF2B5EF4-FFF2-40B4-BE49-F238E27FC236}">
                <a16:creationId xmlns:a16="http://schemas.microsoft.com/office/drawing/2014/main" id="{5D813ECA-A33F-1660-FF37-92E857FC7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6574" y="6545272"/>
            <a:ext cx="519885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8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5386917" cy="475704"/>
          </a:xfrm>
        </p:spPr>
        <p:txBody>
          <a:bodyPr anchor="b"/>
          <a:lstStyle>
            <a:lvl1pPr marL="0" indent="0">
              <a:buNone/>
              <a:defRPr sz="2601" b="1"/>
            </a:lvl1pPr>
            <a:lvl2pPr marL="495297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8" indent="0">
              <a:buNone/>
              <a:defRPr sz="1733" b="1"/>
            </a:lvl5pPr>
            <a:lvl6pPr marL="2476487" indent="0">
              <a:buNone/>
              <a:defRPr sz="1733" b="1"/>
            </a:lvl6pPr>
            <a:lvl7pPr marL="2971784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1916832"/>
            <a:ext cx="5386917" cy="4302997"/>
          </a:xfrm>
        </p:spPr>
        <p:txBody>
          <a:bodyPr/>
          <a:lstStyle>
            <a:lvl1pPr marL="360000" indent="-360000">
              <a:buFont typeface="Arial" panose="020B0604020202020204" pitchFamily="34" charset="0"/>
              <a:buChar char="•"/>
              <a:tabLst/>
              <a:defRPr sz="2201"/>
            </a:lvl1pPr>
            <a:lvl2pPr>
              <a:defRPr sz="1801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4" cy="475704"/>
          </a:xfrm>
        </p:spPr>
        <p:txBody>
          <a:bodyPr anchor="b"/>
          <a:lstStyle>
            <a:lvl1pPr marL="0" indent="0">
              <a:buNone/>
              <a:defRPr sz="2601" b="1"/>
            </a:lvl1pPr>
            <a:lvl2pPr marL="495297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8" indent="0">
              <a:buNone/>
              <a:defRPr sz="1733" b="1"/>
            </a:lvl5pPr>
            <a:lvl6pPr marL="2476487" indent="0">
              <a:buNone/>
              <a:defRPr sz="1733" b="1"/>
            </a:lvl6pPr>
            <a:lvl7pPr marL="2971784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1916832"/>
            <a:ext cx="5389034" cy="4302997"/>
          </a:xfrm>
        </p:spPr>
        <p:txBody>
          <a:bodyPr/>
          <a:lstStyle>
            <a:lvl1pPr marL="360000" indent="-360000">
              <a:buFont typeface="Arial" panose="020B0604020202020204" pitchFamily="34" charset="0"/>
              <a:buChar char="•"/>
              <a:defRPr sz="2201"/>
            </a:lvl1pPr>
            <a:lvl2pPr>
              <a:defRPr sz="1801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10" name="Başlık Yer Tutucusu 1">
            <a:extLst>
              <a:ext uri="{FF2B5EF4-FFF2-40B4-BE49-F238E27FC236}">
                <a16:creationId xmlns:a16="http://schemas.microsoft.com/office/drawing/2014/main" id="{18B32D0A-1239-05E6-FF32-795476B2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3"/>
            <a:ext cx="109728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11" name="Veri Yer Tutucusu 3">
            <a:extLst>
              <a:ext uri="{FF2B5EF4-FFF2-40B4-BE49-F238E27FC236}">
                <a16:creationId xmlns:a16="http://schemas.microsoft.com/office/drawing/2014/main" id="{8DC802F4-A834-4E5A-0444-EAF1181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352" y="6545272"/>
            <a:ext cx="108012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id="{0F302D07-9E3B-5A0F-7CAB-7EF7838F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3632" y="6545272"/>
            <a:ext cx="576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Altbilgi Yer Tutucusu 4">
            <a:extLst>
              <a:ext uri="{FF2B5EF4-FFF2-40B4-BE49-F238E27FC236}">
                <a16:creationId xmlns:a16="http://schemas.microsoft.com/office/drawing/2014/main" id="{C75C3A62-BDC7-E758-C88B-EF297B19EC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548332" y="6545272"/>
            <a:ext cx="509533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39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34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6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4" y="548680"/>
            <a:ext cx="4011084" cy="886423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7" y="548680"/>
            <a:ext cx="6815666" cy="5577489"/>
          </a:xfrm>
        </p:spPr>
        <p:txBody>
          <a:bodyPr/>
          <a:lstStyle>
            <a:lvl1pPr>
              <a:defRPr sz="3200"/>
            </a:lvl1pPr>
            <a:lvl2pPr>
              <a:defRPr sz="3033"/>
            </a:lvl2pPr>
            <a:lvl3pPr>
              <a:defRPr sz="2601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518"/>
            </a:lvl1pPr>
            <a:lvl2pPr marL="495297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8" indent="0">
              <a:buNone/>
              <a:defRPr sz="975"/>
            </a:lvl5pPr>
            <a:lvl6pPr marL="2476487" indent="0">
              <a:buNone/>
              <a:defRPr sz="975"/>
            </a:lvl6pPr>
            <a:lvl7pPr marL="2971784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24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7" indent="0">
              <a:buNone/>
              <a:defRPr sz="3033"/>
            </a:lvl2pPr>
            <a:lvl3pPr marL="990595" indent="0">
              <a:buNone/>
              <a:defRPr sz="2601"/>
            </a:lvl3pPr>
            <a:lvl4pPr marL="1485891" indent="0">
              <a:buNone/>
              <a:defRPr sz="2167"/>
            </a:lvl4pPr>
            <a:lvl5pPr marL="1981188" indent="0">
              <a:buNone/>
              <a:defRPr sz="2167"/>
            </a:lvl5pPr>
            <a:lvl6pPr marL="2476487" indent="0">
              <a:buNone/>
              <a:defRPr sz="2167"/>
            </a:lvl6pPr>
            <a:lvl7pPr marL="2971784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18"/>
            </a:lvl1pPr>
            <a:lvl2pPr marL="495297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8" indent="0">
              <a:buNone/>
              <a:defRPr sz="975"/>
            </a:lvl5pPr>
            <a:lvl6pPr marL="2476487" indent="0">
              <a:buNone/>
              <a:defRPr sz="975"/>
            </a:lvl6pPr>
            <a:lvl7pPr marL="2971784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98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404663"/>
            <a:ext cx="109728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609070" y="6545272"/>
            <a:ext cx="108012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tr-TR"/>
              <a:t>04.07.2024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548332" y="6545272"/>
            <a:ext cx="5095336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2783632" y="6545272"/>
            <a:ext cx="576064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 descr="logo, simge, sembol, daire, amblem içeren bir resim&#10;&#10;Açıklama otomatik olarak oluşturuldu">
            <a:extLst>
              <a:ext uri="{FF2B5EF4-FFF2-40B4-BE49-F238E27FC236}">
                <a16:creationId xmlns:a16="http://schemas.microsoft.com/office/drawing/2014/main" id="{8C596138-6C28-890A-B81D-8A7AB1333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9806" r="9501" b="7838"/>
          <a:stretch/>
        </p:blipFill>
        <p:spPr>
          <a:xfrm>
            <a:off x="11100636" y="459533"/>
            <a:ext cx="720000" cy="720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9F19DAB-3245-27FD-86D4-92B22283765C}"/>
              </a:ext>
            </a:extLst>
          </p:cNvPr>
          <p:cNvSpPr txBox="1"/>
          <p:nvPr userDrawn="1"/>
        </p:nvSpPr>
        <p:spPr>
          <a:xfrm>
            <a:off x="10337247" y="116632"/>
            <a:ext cx="18360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tr-TR" sz="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Yeni Türkiye'nin Yenilikçi Üniversitesi</a:t>
            </a:r>
            <a:endParaRPr lang="tr-TR" sz="9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6FFAF16-1390-0B8B-9FE3-F566155BB872}"/>
              </a:ext>
            </a:extLst>
          </p:cNvPr>
          <p:cNvSpPr txBox="1"/>
          <p:nvPr userDrawn="1"/>
        </p:nvSpPr>
        <p:spPr>
          <a:xfrm>
            <a:off x="228469" y="6554933"/>
            <a:ext cx="1557888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85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Ahiliğin izinde;</a:t>
            </a:r>
            <a:br>
              <a:rPr lang="tr-TR" sz="85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85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Mükemmelliğe Yolculuk…</a:t>
            </a:r>
          </a:p>
        </p:txBody>
      </p:sp>
    </p:spTree>
    <p:extLst>
      <p:ext uri="{BB962C8B-B14F-4D97-AF65-F5344CB8AC3E}">
        <p14:creationId xmlns:p14="http://schemas.microsoft.com/office/powerpoint/2010/main" val="10628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90595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90595" rtl="0" eaLnBrk="1" latinLnBrk="0" hangingPunct="1">
        <a:spcBef>
          <a:spcPts val="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90595" rtl="0" eaLnBrk="1" latinLnBrk="0" hangingPunct="1">
        <a:spcBef>
          <a:spcPts val="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90595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40" indent="-247648" algn="l" defTabSz="990595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37" indent="-247648" algn="l" defTabSz="990595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35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2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5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ducts.office.com/tr-tr/studen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dari.ahievran.edu.tr/bidb/sayfa/KullaniciSorumluluklariTalimati/tr/1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67408" y="764704"/>
            <a:ext cx="10801200" cy="2520280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T.C.</a:t>
            </a:r>
            <a:br>
              <a:rPr lang="tr-TR" sz="3200" dirty="0"/>
            </a:br>
            <a:r>
              <a:rPr lang="tr-TR" sz="3200" dirty="0"/>
              <a:t>Kırşehir Ahi Evran Üniversitesi</a:t>
            </a:r>
            <a:br>
              <a:rPr lang="tr-TR" sz="3200" dirty="0"/>
            </a:br>
            <a:r>
              <a:rPr lang="tr-TR" sz="3200" dirty="0"/>
              <a:t>Bilgi İşlem Daire Başkanlığı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46592" y="3429000"/>
            <a:ext cx="10801200" cy="17526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2"/>
                </a:solidFill>
              </a:rPr>
              <a:t>Öğrenci Bilgilendirme Sunumu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549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D8A699D-0798-47BA-88BE-D0838335D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754372"/>
            <a:ext cx="10801200" cy="1962660"/>
          </a:xfrm>
        </p:spPr>
        <p:txBody>
          <a:bodyPr/>
          <a:lstStyle/>
          <a:p>
            <a:r>
              <a:rPr lang="tr-TR" dirty="0"/>
              <a:t>2. Üniversitemiz Wifi Ağına Bağlanma</a:t>
            </a:r>
          </a:p>
        </p:txBody>
      </p:sp>
      <p:sp>
        <p:nvSpPr>
          <p:cNvPr id="4" name="Alt Başlık 3">
            <a:extLst>
              <a:ext uri="{FF2B5EF4-FFF2-40B4-BE49-F238E27FC236}">
                <a16:creationId xmlns:a16="http://schemas.microsoft.com/office/drawing/2014/main" id="{F1A456AC-9576-4A38-B79C-CB7573E41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23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5BE705-62E7-97F4-94E7-2EBCB089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6CF528-1BA2-03A7-5202-D35BCABEB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8" t="-1" r="4981" b="-362"/>
          <a:stretch/>
        </p:blipFill>
        <p:spPr>
          <a:xfrm>
            <a:off x="0" y="-1"/>
            <a:ext cx="12192000" cy="6945549"/>
          </a:xfrm>
          <a:prstGeom prst="rect">
            <a:avLst/>
          </a:prstGeom>
        </p:spPr>
      </p:pic>
      <p:sp>
        <p:nvSpPr>
          <p:cNvPr id="8" name="Yıldız: 5 Nokta 7">
            <a:extLst>
              <a:ext uri="{FF2B5EF4-FFF2-40B4-BE49-F238E27FC236}">
                <a16:creationId xmlns:a16="http://schemas.microsoft.com/office/drawing/2014/main" id="{74EE254B-4358-5C9E-7412-05D61F3F05BA}"/>
              </a:ext>
            </a:extLst>
          </p:cNvPr>
          <p:cNvSpPr/>
          <p:nvPr/>
        </p:nvSpPr>
        <p:spPr>
          <a:xfrm>
            <a:off x="8870943" y="569343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ıldız: 5 Nokta 8">
            <a:extLst>
              <a:ext uri="{FF2B5EF4-FFF2-40B4-BE49-F238E27FC236}">
                <a16:creationId xmlns:a16="http://schemas.microsoft.com/office/drawing/2014/main" id="{BF949382-3D1A-DA60-5BD8-1221913CB33C}"/>
              </a:ext>
            </a:extLst>
          </p:cNvPr>
          <p:cNvSpPr/>
          <p:nvPr/>
        </p:nvSpPr>
        <p:spPr>
          <a:xfrm>
            <a:off x="8012527" y="783947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ıldız: 5 Nokta 9">
            <a:extLst>
              <a:ext uri="{FF2B5EF4-FFF2-40B4-BE49-F238E27FC236}">
                <a16:creationId xmlns:a16="http://schemas.microsoft.com/office/drawing/2014/main" id="{96BE7753-F0B9-AF4D-45A4-6891902F44F5}"/>
              </a:ext>
            </a:extLst>
          </p:cNvPr>
          <p:cNvSpPr/>
          <p:nvPr/>
        </p:nvSpPr>
        <p:spPr>
          <a:xfrm>
            <a:off x="8151413" y="94413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>
            <a:extLst>
              <a:ext uri="{FF2B5EF4-FFF2-40B4-BE49-F238E27FC236}">
                <a16:creationId xmlns:a16="http://schemas.microsoft.com/office/drawing/2014/main" id="{AB47DEE7-FC2B-D9ED-942A-5BF2076D4008}"/>
              </a:ext>
            </a:extLst>
          </p:cNvPr>
          <p:cNvSpPr/>
          <p:nvPr/>
        </p:nvSpPr>
        <p:spPr>
          <a:xfrm>
            <a:off x="7638229" y="126137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ıldız: 5 Nokta 11">
            <a:extLst>
              <a:ext uri="{FF2B5EF4-FFF2-40B4-BE49-F238E27FC236}">
                <a16:creationId xmlns:a16="http://schemas.microsoft.com/office/drawing/2014/main" id="{1C458365-340D-CD5A-6D87-8C05062E5D6A}"/>
              </a:ext>
            </a:extLst>
          </p:cNvPr>
          <p:cNvSpPr/>
          <p:nvPr/>
        </p:nvSpPr>
        <p:spPr>
          <a:xfrm>
            <a:off x="7488042" y="1149103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CFB4A8F5-708F-9C63-A585-728F1F4E422D}"/>
              </a:ext>
            </a:extLst>
          </p:cNvPr>
          <p:cNvSpPr/>
          <p:nvPr/>
        </p:nvSpPr>
        <p:spPr>
          <a:xfrm>
            <a:off x="7815511" y="170924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ıldız: 5 Nokta 13">
            <a:extLst>
              <a:ext uri="{FF2B5EF4-FFF2-40B4-BE49-F238E27FC236}">
                <a16:creationId xmlns:a16="http://schemas.microsoft.com/office/drawing/2014/main" id="{4E4D610E-2A53-65ED-CBE5-D6A58358B6D8}"/>
              </a:ext>
            </a:extLst>
          </p:cNvPr>
          <p:cNvSpPr/>
          <p:nvPr/>
        </p:nvSpPr>
        <p:spPr>
          <a:xfrm>
            <a:off x="6919772" y="1158197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50CF652C-87CA-EF05-6EE9-FDD2D28C5F6E}"/>
              </a:ext>
            </a:extLst>
          </p:cNvPr>
          <p:cNvSpPr/>
          <p:nvPr/>
        </p:nvSpPr>
        <p:spPr>
          <a:xfrm>
            <a:off x="6471903" y="143811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ıldız: 5 Nokta 15">
            <a:extLst>
              <a:ext uri="{FF2B5EF4-FFF2-40B4-BE49-F238E27FC236}">
                <a16:creationId xmlns:a16="http://schemas.microsoft.com/office/drawing/2014/main" id="{29CA3141-D7D2-7F0F-688A-034655A97EC7}"/>
              </a:ext>
            </a:extLst>
          </p:cNvPr>
          <p:cNvSpPr/>
          <p:nvPr/>
        </p:nvSpPr>
        <p:spPr>
          <a:xfrm>
            <a:off x="7040908" y="623343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ıldız: 5 Nokta 16">
            <a:extLst>
              <a:ext uri="{FF2B5EF4-FFF2-40B4-BE49-F238E27FC236}">
                <a16:creationId xmlns:a16="http://schemas.microsoft.com/office/drawing/2014/main" id="{C096CBE6-61C9-6715-B2E9-692B23D66E09}"/>
              </a:ext>
            </a:extLst>
          </p:cNvPr>
          <p:cNvSpPr/>
          <p:nvPr/>
        </p:nvSpPr>
        <p:spPr>
          <a:xfrm>
            <a:off x="6605554" y="68875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ıldız: 5 Nokta 17">
            <a:extLst>
              <a:ext uri="{FF2B5EF4-FFF2-40B4-BE49-F238E27FC236}">
                <a16:creationId xmlns:a16="http://schemas.microsoft.com/office/drawing/2014/main" id="{CCCB338E-573F-6E4F-EA3E-C4F8D93C5F0A}"/>
              </a:ext>
            </a:extLst>
          </p:cNvPr>
          <p:cNvSpPr/>
          <p:nvPr/>
        </p:nvSpPr>
        <p:spPr>
          <a:xfrm>
            <a:off x="6548124" y="95772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ıldız: 5 Nokta 18">
            <a:extLst>
              <a:ext uri="{FF2B5EF4-FFF2-40B4-BE49-F238E27FC236}">
                <a16:creationId xmlns:a16="http://schemas.microsoft.com/office/drawing/2014/main" id="{87BCB4CC-AA6F-A831-AAE2-6C794DC24974}"/>
              </a:ext>
            </a:extLst>
          </p:cNvPr>
          <p:cNvSpPr/>
          <p:nvPr/>
        </p:nvSpPr>
        <p:spPr>
          <a:xfrm>
            <a:off x="6042000" y="835886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ıldız: 5 Nokta 19">
            <a:extLst>
              <a:ext uri="{FF2B5EF4-FFF2-40B4-BE49-F238E27FC236}">
                <a16:creationId xmlns:a16="http://schemas.microsoft.com/office/drawing/2014/main" id="{38E08B63-51BC-BAC6-D45C-1A2ED1CBC30D}"/>
              </a:ext>
            </a:extLst>
          </p:cNvPr>
          <p:cNvSpPr/>
          <p:nvPr/>
        </p:nvSpPr>
        <p:spPr>
          <a:xfrm>
            <a:off x="5656238" y="90372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ıldız: 5 Nokta 20">
            <a:extLst>
              <a:ext uri="{FF2B5EF4-FFF2-40B4-BE49-F238E27FC236}">
                <a16:creationId xmlns:a16="http://schemas.microsoft.com/office/drawing/2014/main" id="{973D630D-003C-3C50-4FA6-9D335D421555}"/>
              </a:ext>
            </a:extLst>
          </p:cNvPr>
          <p:cNvSpPr/>
          <p:nvPr/>
        </p:nvSpPr>
        <p:spPr>
          <a:xfrm>
            <a:off x="6081713" y="178023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Yıldız: 5 Nokta 21">
            <a:extLst>
              <a:ext uri="{FF2B5EF4-FFF2-40B4-BE49-F238E27FC236}">
                <a16:creationId xmlns:a16="http://schemas.microsoft.com/office/drawing/2014/main" id="{1A642FD1-5FBC-F713-4441-6A3A64A344BA}"/>
              </a:ext>
            </a:extLst>
          </p:cNvPr>
          <p:cNvSpPr/>
          <p:nvPr/>
        </p:nvSpPr>
        <p:spPr>
          <a:xfrm>
            <a:off x="6579903" y="170924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ıldız: 5 Nokta 22">
            <a:extLst>
              <a:ext uri="{FF2B5EF4-FFF2-40B4-BE49-F238E27FC236}">
                <a16:creationId xmlns:a16="http://schemas.microsoft.com/office/drawing/2014/main" id="{FEE41F83-956C-F5C4-F460-8FABF4AB6B08}"/>
              </a:ext>
            </a:extLst>
          </p:cNvPr>
          <p:cNvSpPr/>
          <p:nvPr/>
        </p:nvSpPr>
        <p:spPr>
          <a:xfrm>
            <a:off x="6840612" y="1767071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ıldız: 5 Nokta 23">
            <a:extLst>
              <a:ext uri="{FF2B5EF4-FFF2-40B4-BE49-F238E27FC236}">
                <a16:creationId xmlns:a16="http://schemas.microsoft.com/office/drawing/2014/main" id="{276BAA3D-24D4-43D5-851C-C26031724DF7}"/>
              </a:ext>
            </a:extLst>
          </p:cNvPr>
          <p:cNvSpPr/>
          <p:nvPr/>
        </p:nvSpPr>
        <p:spPr>
          <a:xfrm>
            <a:off x="6525903" y="198810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ıldız: 5 Nokta 24">
            <a:extLst>
              <a:ext uri="{FF2B5EF4-FFF2-40B4-BE49-F238E27FC236}">
                <a16:creationId xmlns:a16="http://schemas.microsoft.com/office/drawing/2014/main" id="{B9B9026C-7CAC-9A1D-833D-155EB3EA4100}"/>
              </a:ext>
            </a:extLst>
          </p:cNvPr>
          <p:cNvSpPr/>
          <p:nvPr/>
        </p:nvSpPr>
        <p:spPr>
          <a:xfrm>
            <a:off x="6362031" y="2411968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ıldız: 5 Nokta 25">
            <a:extLst>
              <a:ext uri="{FF2B5EF4-FFF2-40B4-BE49-F238E27FC236}">
                <a16:creationId xmlns:a16="http://schemas.microsoft.com/office/drawing/2014/main" id="{EF9E018C-8481-07C0-B770-43CB3BCDE1FB}"/>
              </a:ext>
            </a:extLst>
          </p:cNvPr>
          <p:cNvSpPr/>
          <p:nvPr/>
        </p:nvSpPr>
        <p:spPr>
          <a:xfrm>
            <a:off x="5974656" y="2518961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ıldız: 5 Nokta 26">
            <a:extLst>
              <a:ext uri="{FF2B5EF4-FFF2-40B4-BE49-F238E27FC236}">
                <a16:creationId xmlns:a16="http://schemas.microsoft.com/office/drawing/2014/main" id="{122C255C-C4AA-C650-276B-87BF488600D1}"/>
              </a:ext>
            </a:extLst>
          </p:cNvPr>
          <p:cNvSpPr/>
          <p:nvPr/>
        </p:nvSpPr>
        <p:spPr>
          <a:xfrm>
            <a:off x="6084863" y="2303968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ıldız: 5 Nokta 27">
            <a:extLst>
              <a:ext uri="{FF2B5EF4-FFF2-40B4-BE49-F238E27FC236}">
                <a16:creationId xmlns:a16="http://schemas.microsoft.com/office/drawing/2014/main" id="{976BD71A-5C98-F7B5-3370-EEBCE6DCC935}"/>
              </a:ext>
            </a:extLst>
          </p:cNvPr>
          <p:cNvSpPr/>
          <p:nvPr/>
        </p:nvSpPr>
        <p:spPr>
          <a:xfrm>
            <a:off x="5446688" y="2651304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Yıldız: 5 Nokta 28">
            <a:extLst>
              <a:ext uri="{FF2B5EF4-FFF2-40B4-BE49-F238E27FC236}">
                <a16:creationId xmlns:a16="http://schemas.microsoft.com/office/drawing/2014/main" id="{480B7619-0A41-6E5D-1197-6227CA65C3F5}"/>
              </a:ext>
            </a:extLst>
          </p:cNvPr>
          <p:cNvSpPr/>
          <p:nvPr/>
        </p:nvSpPr>
        <p:spPr>
          <a:xfrm>
            <a:off x="5343451" y="198086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Yıldız: 5 Nokta 29">
            <a:extLst>
              <a:ext uri="{FF2B5EF4-FFF2-40B4-BE49-F238E27FC236}">
                <a16:creationId xmlns:a16="http://schemas.microsoft.com/office/drawing/2014/main" id="{4FEB2A1F-5DC7-1527-B7FD-E87A63FC5B0B}"/>
              </a:ext>
            </a:extLst>
          </p:cNvPr>
          <p:cNvSpPr/>
          <p:nvPr/>
        </p:nvSpPr>
        <p:spPr>
          <a:xfrm>
            <a:off x="5815013" y="149211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Yıldız: 5 Nokta 30">
            <a:extLst>
              <a:ext uri="{FF2B5EF4-FFF2-40B4-BE49-F238E27FC236}">
                <a16:creationId xmlns:a16="http://schemas.microsoft.com/office/drawing/2014/main" id="{BB88D587-279F-434D-E657-EDC54C2A22FF}"/>
              </a:ext>
            </a:extLst>
          </p:cNvPr>
          <p:cNvSpPr/>
          <p:nvPr/>
        </p:nvSpPr>
        <p:spPr>
          <a:xfrm>
            <a:off x="6678378" y="2651304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Yıldız: 5 Nokta 31">
            <a:extLst>
              <a:ext uri="{FF2B5EF4-FFF2-40B4-BE49-F238E27FC236}">
                <a16:creationId xmlns:a16="http://schemas.microsoft.com/office/drawing/2014/main" id="{A37AAD11-2D84-B685-6457-F2E1A06F7854}"/>
              </a:ext>
            </a:extLst>
          </p:cNvPr>
          <p:cNvSpPr/>
          <p:nvPr/>
        </p:nvSpPr>
        <p:spPr>
          <a:xfrm>
            <a:off x="7297503" y="2646745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Yıldız: 5 Nokta 32">
            <a:extLst>
              <a:ext uri="{FF2B5EF4-FFF2-40B4-BE49-F238E27FC236}">
                <a16:creationId xmlns:a16="http://schemas.microsoft.com/office/drawing/2014/main" id="{621492CE-970B-B10F-86C6-98E10E413462}"/>
              </a:ext>
            </a:extLst>
          </p:cNvPr>
          <p:cNvSpPr/>
          <p:nvPr/>
        </p:nvSpPr>
        <p:spPr>
          <a:xfrm>
            <a:off x="6362031" y="3012136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Yıldız: 5 Nokta 33">
            <a:extLst>
              <a:ext uri="{FF2B5EF4-FFF2-40B4-BE49-F238E27FC236}">
                <a16:creationId xmlns:a16="http://schemas.microsoft.com/office/drawing/2014/main" id="{D739512F-E360-3AE1-E4DB-ED8C5A759B32}"/>
              </a:ext>
            </a:extLst>
          </p:cNvPr>
          <p:cNvSpPr/>
          <p:nvPr/>
        </p:nvSpPr>
        <p:spPr>
          <a:xfrm>
            <a:off x="6585609" y="2997604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Yıldız: 5 Nokta 34">
            <a:extLst>
              <a:ext uri="{FF2B5EF4-FFF2-40B4-BE49-F238E27FC236}">
                <a16:creationId xmlns:a16="http://schemas.microsoft.com/office/drawing/2014/main" id="{94FE8BBF-CCBC-2158-B9A4-334A20F013DB}"/>
              </a:ext>
            </a:extLst>
          </p:cNvPr>
          <p:cNvSpPr/>
          <p:nvPr/>
        </p:nvSpPr>
        <p:spPr>
          <a:xfrm>
            <a:off x="5730566" y="3227002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Yıldız: 5 Nokta 35">
            <a:extLst>
              <a:ext uri="{FF2B5EF4-FFF2-40B4-BE49-F238E27FC236}">
                <a16:creationId xmlns:a16="http://schemas.microsoft.com/office/drawing/2014/main" id="{1E77ED59-6925-6839-A425-624EC5DD18ED}"/>
              </a:ext>
            </a:extLst>
          </p:cNvPr>
          <p:cNvSpPr/>
          <p:nvPr/>
        </p:nvSpPr>
        <p:spPr>
          <a:xfrm>
            <a:off x="5330776" y="3271116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Yıldız: 5 Nokta 36">
            <a:extLst>
              <a:ext uri="{FF2B5EF4-FFF2-40B4-BE49-F238E27FC236}">
                <a16:creationId xmlns:a16="http://schemas.microsoft.com/office/drawing/2014/main" id="{02CC3C0F-AFC0-9A82-9F7B-AE383B75BFE8}"/>
              </a:ext>
            </a:extLst>
          </p:cNvPr>
          <p:cNvSpPr/>
          <p:nvPr/>
        </p:nvSpPr>
        <p:spPr>
          <a:xfrm>
            <a:off x="4587826" y="3493074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Yıldız: 5 Nokta 38">
            <a:extLst>
              <a:ext uri="{FF2B5EF4-FFF2-40B4-BE49-F238E27FC236}">
                <a16:creationId xmlns:a16="http://schemas.microsoft.com/office/drawing/2014/main" id="{52CCD2C2-106F-4C02-CE4D-A7545A51CBA5}"/>
              </a:ext>
            </a:extLst>
          </p:cNvPr>
          <p:cNvSpPr/>
          <p:nvPr/>
        </p:nvSpPr>
        <p:spPr>
          <a:xfrm>
            <a:off x="4886302" y="421268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Yıldız: 5 Nokta 39">
            <a:extLst>
              <a:ext uri="{FF2B5EF4-FFF2-40B4-BE49-F238E27FC236}">
                <a16:creationId xmlns:a16="http://schemas.microsoft.com/office/drawing/2014/main" id="{5592BF46-A4DD-7041-1F84-1FAF2755AE77}"/>
              </a:ext>
            </a:extLst>
          </p:cNvPr>
          <p:cNvSpPr/>
          <p:nvPr/>
        </p:nvSpPr>
        <p:spPr>
          <a:xfrm>
            <a:off x="5159326" y="4266689"/>
            <a:ext cx="108000" cy="1080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08B26222-9228-5981-1E26-6863A1DD5F9E}"/>
              </a:ext>
            </a:extLst>
          </p:cNvPr>
          <p:cNvSpPr txBox="1"/>
          <p:nvPr/>
        </p:nvSpPr>
        <p:spPr>
          <a:xfrm>
            <a:off x="412840" y="1296036"/>
            <a:ext cx="4332444" cy="15696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Bağbaşı yerleşkesinde 34 adet dış ortam </a:t>
            </a:r>
            <a:r>
              <a:rPr lang="tr-TR" sz="3200" b="1" dirty="0" err="1">
                <a:solidFill>
                  <a:schemeClr val="bg1"/>
                </a:solidFill>
              </a:rPr>
              <a:t>Wi</a:t>
            </a:r>
            <a:r>
              <a:rPr lang="tr-TR" sz="3200" b="1" dirty="0">
                <a:solidFill>
                  <a:schemeClr val="bg1"/>
                </a:solidFill>
              </a:rPr>
              <a:t>-fi cihazı bulunmaktadır.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165290AE-80AF-4606-3A36-43BA5E4F39EF}"/>
              </a:ext>
            </a:extLst>
          </p:cNvPr>
          <p:cNvSpPr txBox="1"/>
          <p:nvPr/>
        </p:nvSpPr>
        <p:spPr>
          <a:xfrm>
            <a:off x="179171" y="5800424"/>
            <a:ext cx="3275229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txBody>
          <a:bodyPr wrap="square" lIns="72000" rtlCol="0">
            <a:spAutoFit/>
          </a:bodyPr>
          <a:lstStyle/>
          <a:p>
            <a:pPr marL="342900" indent="-342900">
              <a:buClr>
                <a:srgbClr val="FFFF00"/>
              </a:buClr>
              <a:buSzPct val="100000"/>
              <a:buFont typeface="Wingdings" panose="05000000000000000000" pitchFamily="2" charset="2"/>
              <a:buChar char=""/>
            </a:pPr>
            <a:r>
              <a:rPr lang="tr-TR" sz="2400" b="1" dirty="0">
                <a:solidFill>
                  <a:schemeClr val="bg1"/>
                </a:solidFill>
              </a:rPr>
              <a:t>Dış ortam </a:t>
            </a:r>
            <a:r>
              <a:rPr lang="tr-TR" sz="2400" b="1" dirty="0" err="1">
                <a:solidFill>
                  <a:schemeClr val="bg1"/>
                </a:solidFill>
              </a:rPr>
              <a:t>Wi</a:t>
            </a:r>
            <a:r>
              <a:rPr lang="tr-TR" sz="2400" b="1" dirty="0">
                <a:solidFill>
                  <a:schemeClr val="bg1"/>
                </a:solidFill>
              </a:rPr>
              <a:t>-fi cihazı</a:t>
            </a:r>
          </a:p>
        </p:txBody>
      </p:sp>
    </p:spTree>
    <p:extLst>
      <p:ext uri="{BB962C8B-B14F-4D97-AF65-F5344CB8AC3E}">
        <p14:creationId xmlns:p14="http://schemas.microsoft.com/office/powerpoint/2010/main" val="12878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6BB962-A8EE-47F2-A82A-C243B8D1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Wifi</a:t>
            </a:r>
            <a:r>
              <a:rPr lang="tr-TR" dirty="0"/>
              <a:t> Bağlantısı Oluşturma</a:t>
            </a:r>
          </a:p>
        </p:txBody>
      </p:sp>
      <p:pic>
        <p:nvPicPr>
          <p:cNvPr id="6" name="İçerik Yer Tutucusu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659EF75-0EA0-4CFC-AF92-167A01DD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43920"/>
          <a:stretch/>
        </p:blipFill>
        <p:spPr>
          <a:xfrm>
            <a:off x="2972896" y="1456724"/>
            <a:ext cx="4758528" cy="4429871"/>
          </a:xfrm>
          <a:ln w="19050">
            <a:solidFill>
              <a:srgbClr val="0157A4"/>
            </a:solidFill>
          </a:ln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155939EB-C0BC-4DFE-A983-862FD649C196}"/>
              </a:ext>
            </a:extLst>
          </p:cNvPr>
          <p:cNvSpPr/>
          <p:nvPr/>
        </p:nvSpPr>
        <p:spPr>
          <a:xfrm>
            <a:off x="3132959" y="4038105"/>
            <a:ext cx="4466721" cy="523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62"/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0E2317B-6D7A-B349-FEB5-12A981BF53EE}"/>
              </a:ext>
            </a:extLst>
          </p:cNvPr>
          <p:cNvGrpSpPr/>
          <p:nvPr/>
        </p:nvGrpSpPr>
        <p:grpSpPr>
          <a:xfrm>
            <a:off x="8456964" y="1418455"/>
            <a:ext cx="2592288" cy="4885106"/>
            <a:chOff x="8456964" y="1418455"/>
            <a:chExt cx="2592288" cy="4885106"/>
          </a:xfrm>
        </p:grpSpPr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0F678BD0-9206-7078-5AE8-175943185235}"/>
                </a:ext>
              </a:extLst>
            </p:cNvPr>
            <p:cNvGrpSpPr/>
            <p:nvPr/>
          </p:nvGrpSpPr>
          <p:grpSpPr>
            <a:xfrm>
              <a:off x="8456964" y="1418455"/>
              <a:ext cx="2592288" cy="4885106"/>
              <a:chOff x="8456964" y="1418455"/>
              <a:chExt cx="2592288" cy="4885106"/>
            </a:xfrm>
          </p:grpSpPr>
          <p:pic>
            <p:nvPicPr>
              <p:cNvPr id="10" name="Resim 9">
                <a:extLst>
                  <a:ext uri="{FF2B5EF4-FFF2-40B4-BE49-F238E27FC236}">
                    <a16:creationId xmlns:a16="http://schemas.microsoft.com/office/drawing/2014/main" id="{6F0AC9B3-FCDD-4AD0-B6AC-904D788D9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6964" y="1418455"/>
                <a:ext cx="2592288" cy="4885106"/>
              </a:xfrm>
              <a:prstGeom prst="rect">
                <a:avLst/>
              </a:prstGeom>
              <a:ln w="19050">
                <a:solidFill>
                  <a:srgbClr val="0157A4"/>
                </a:solidFill>
              </a:ln>
            </p:spPr>
          </p:pic>
          <p:sp>
            <p:nvSpPr>
              <p:cNvPr id="13" name="Dikdörtgen 12">
                <a:extLst>
                  <a:ext uri="{FF2B5EF4-FFF2-40B4-BE49-F238E27FC236}">
                    <a16:creationId xmlns:a16="http://schemas.microsoft.com/office/drawing/2014/main" id="{994E6CF1-C8E3-4B92-8EA0-127FB4A75F4A}"/>
                  </a:ext>
                </a:extLst>
              </p:cNvPr>
              <p:cNvSpPr/>
              <p:nvPr/>
            </p:nvSpPr>
            <p:spPr>
              <a:xfrm>
                <a:off x="8514377" y="2115701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662"/>
              </a:p>
            </p:txBody>
          </p:sp>
          <p:sp>
            <p:nvSpPr>
              <p:cNvPr id="14" name="Dikdörtgen 13">
                <a:extLst>
                  <a:ext uri="{FF2B5EF4-FFF2-40B4-BE49-F238E27FC236}">
                    <a16:creationId xmlns:a16="http://schemas.microsoft.com/office/drawing/2014/main" id="{E231185F-ABDD-4FAE-AB14-6D9F5CF7115E}"/>
                  </a:ext>
                </a:extLst>
              </p:cNvPr>
              <p:cNvSpPr/>
              <p:nvPr/>
            </p:nvSpPr>
            <p:spPr>
              <a:xfrm>
                <a:off x="8514377" y="2777796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662"/>
              </a:p>
            </p:txBody>
          </p:sp>
          <p:sp>
            <p:nvSpPr>
              <p:cNvPr id="15" name="Dikdörtgen 14">
                <a:extLst>
                  <a:ext uri="{FF2B5EF4-FFF2-40B4-BE49-F238E27FC236}">
                    <a16:creationId xmlns:a16="http://schemas.microsoft.com/office/drawing/2014/main" id="{41F1A517-7DC4-4AC7-9F20-7D54568030A7}"/>
                  </a:ext>
                </a:extLst>
              </p:cNvPr>
              <p:cNvSpPr/>
              <p:nvPr/>
            </p:nvSpPr>
            <p:spPr>
              <a:xfrm>
                <a:off x="8514377" y="4479279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92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[</a:t>
                </a:r>
                <a:r>
                  <a:rPr lang="tr-TR" sz="1292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kullanıcı.adi</a:t>
                </a:r>
                <a:r>
                  <a:rPr lang="tr-TR" sz="1292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rPr>
                  <a:t>]</a:t>
                </a:r>
                <a:r>
                  <a:rPr lang="tr-TR" sz="1292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@ogr.ahievran.edu.tr</a:t>
                </a:r>
              </a:p>
            </p:txBody>
          </p:sp>
          <p:sp>
            <p:nvSpPr>
              <p:cNvPr id="16" name="Dikdörtgen 15">
                <a:extLst>
                  <a:ext uri="{FF2B5EF4-FFF2-40B4-BE49-F238E27FC236}">
                    <a16:creationId xmlns:a16="http://schemas.microsoft.com/office/drawing/2014/main" id="{2AD3F76E-1491-47D4-AD50-1CFA9740A982}"/>
                  </a:ext>
                </a:extLst>
              </p:cNvPr>
              <p:cNvSpPr/>
              <p:nvPr/>
            </p:nvSpPr>
            <p:spPr>
              <a:xfrm>
                <a:off x="8514377" y="5090724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292" b="1" dirty="0">
                    <a:solidFill>
                      <a:srgbClr val="0000FF"/>
                    </a:solidFill>
                  </a:rPr>
                  <a:t>bu alanı boş bırakın!</a:t>
                </a:r>
              </a:p>
            </p:txBody>
          </p:sp>
          <p:sp>
            <p:nvSpPr>
              <p:cNvPr id="17" name="Dikdörtgen 16">
                <a:extLst>
                  <a:ext uri="{FF2B5EF4-FFF2-40B4-BE49-F238E27FC236}">
                    <a16:creationId xmlns:a16="http://schemas.microsoft.com/office/drawing/2014/main" id="{0F9B7EF5-8D8F-42B5-94DC-AE9743E4E7C3}"/>
                  </a:ext>
                </a:extLst>
              </p:cNvPr>
              <p:cNvSpPr/>
              <p:nvPr/>
            </p:nvSpPr>
            <p:spPr>
              <a:xfrm>
                <a:off x="8514377" y="5688944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tr-TR" sz="1292" b="1" dirty="0">
                    <a:solidFill>
                      <a:srgbClr val="FF0000"/>
                    </a:solidFill>
                  </a:rPr>
                  <a:t>Şifrenizi girin!</a:t>
                </a:r>
              </a:p>
            </p:txBody>
          </p:sp>
          <p:sp>
            <p:nvSpPr>
              <p:cNvPr id="18" name="Dikdörtgen 17">
                <a:extLst>
                  <a:ext uri="{FF2B5EF4-FFF2-40B4-BE49-F238E27FC236}">
                    <a16:creationId xmlns:a16="http://schemas.microsoft.com/office/drawing/2014/main" id="{90135168-2E77-4D9C-B330-BB0B46C6FDE6}"/>
                  </a:ext>
                </a:extLst>
              </p:cNvPr>
              <p:cNvSpPr/>
              <p:nvPr/>
            </p:nvSpPr>
            <p:spPr>
              <a:xfrm>
                <a:off x="8514377" y="3462365"/>
                <a:ext cx="2468406" cy="33234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662"/>
              </a:p>
            </p:txBody>
          </p:sp>
        </p:grp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2E740396-99F3-F1E9-D5F4-5F868CC8360B}"/>
                </a:ext>
              </a:extLst>
            </p:cNvPr>
            <p:cNvSpPr/>
            <p:nvPr/>
          </p:nvSpPr>
          <p:spPr>
            <a:xfrm>
              <a:off x="8503744" y="3826609"/>
              <a:ext cx="2468406" cy="41869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" name="Altbilgi Yer Tutucusu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541052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2AC9F-2B6D-4662-A7F1-A9F7364F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417672"/>
            <a:ext cx="9911180" cy="730362"/>
          </a:xfrm>
        </p:spPr>
        <p:txBody>
          <a:bodyPr>
            <a:normAutofit/>
          </a:bodyPr>
          <a:lstStyle/>
          <a:p>
            <a:r>
              <a:rPr lang="tr-TR" sz="3200" dirty="0" err="1"/>
              <a:t>Wi</a:t>
            </a:r>
            <a:r>
              <a:rPr lang="tr-TR" sz="3200" dirty="0"/>
              <a:t>-Fi Kullanım Kılavuzları </a:t>
            </a:r>
            <a:r>
              <a:rPr lang="tr-TR" sz="2400" dirty="0">
                <a:solidFill>
                  <a:srgbClr val="C00000"/>
                </a:solidFill>
              </a:rPr>
              <a:t>(www.ahievran.edu.tr)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7FA5C7-2590-C07B-E86B-7F97F05A7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4" t="30349" r="5178" b="21277"/>
          <a:stretch/>
        </p:blipFill>
        <p:spPr>
          <a:xfrm>
            <a:off x="519206" y="2856421"/>
            <a:ext cx="11160000" cy="331746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D6E1E77-592D-57C8-B5D4-55149632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4" b="81104"/>
          <a:stretch/>
        </p:blipFill>
        <p:spPr>
          <a:xfrm>
            <a:off x="519206" y="1268163"/>
            <a:ext cx="11160000" cy="1209619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2425D44E-F51F-4E6B-A3CE-E79348B45438}"/>
              </a:ext>
            </a:extLst>
          </p:cNvPr>
          <p:cNvSpPr/>
          <p:nvPr/>
        </p:nvSpPr>
        <p:spPr>
          <a:xfrm>
            <a:off x="8937661" y="3700341"/>
            <a:ext cx="1412331" cy="250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F04D1347-1BFD-4EB4-BBB9-A2A075107DC0}"/>
              </a:ext>
            </a:extLst>
          </p:cNvPr>
          <p:cNvSpPr/>
          <p:nvPr/>
        </p:nvSpPr>
        <p:spPr>
          <a:xfrm>
            <a:off x="6438121" y="4328554"/>
            <a:ext cx="2556588" cy="449814"/>
          </a:xfrm>
          <a:prstGeom prst="wedgeRoundRectCallout">
            <a:avLst>
              <a:gd name="adj1" fmla="val 47067"/>
              <a:gd name="adj2" fmla="val -137619"/>
              <a:gd name="adj3" fmla="val 16667"/>
            </a:avLst>
          </a:prstGeom>
          <a:solidFill>
            <a:srgbClr val="F5AA2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b="1" dirty="0" err="1">
                <a:solidFill>
                  <a:srgbClr val="C00000"/>
                </a:solidFill>
              </a:rPr>
              <a:t>Wi</a:t>
            </a:r>
            <a:r>
              <a:rPr lang="tr-TR" sz="1800" b="1" dirty="0">
                <a:solidFill>
                  <a:srgbClr val="C00000"/>
                </a:solidFill>
              </a:rPr>
              <a:t>-Fi Kullanma Kılavuzu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72323EA-9ED1-55DA-D3D4-B34FA3BC31E6}"/>
              </a:ext>
            </a:extLst>
          </p:cNvPr>
          <p:cNvSpPr/>
          <p:nvPr/>
        </p:nvSpPr>
        <p:spPr>
          <a:xfrm>
            <a:off x="519206" y="1268163"/>
            <a:ext cx="11160000" cy="4905721"/>
          </a:xfrm>
          <a:prstGeom prst="rect">
            <a:avLst/>
          </a:prstGeom>
          <a:noFill/>
          <a:ln w="12700">
            <a:solidFill>
              <a:srgbClr val="F5A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D1472C6-F965-86E0-0C47-16D8CE8ED9A6}"/>
              </a:ext>
            </a:extLst>
          </p:cNvPr>
          <p:cNvSpPr txBox="1"/>
          <p:nvPr/>
        </p:nvSpPr>
        <p:spPr>
          <a:xfrm rot="16200000">
            <a:off x="-448102" y="3986310"/>
            <a:ext cx="3216082" cy="1084421"/>
          </a:xfrm>
          <a:prstGeom prst="downArrowCallout">
            <a:avLst>
              <a:gd name="adj1" fmla="val 97276"/>
              <a:gd name="adj2" fmla="val 69742"/>
              <a:gd name="adj3" fmla="val 23279"/>
              <a:gd name="adj4" fmla="val 64977"/>
            </a:avLst>
          </a:prstGeom>
          <a:solidFill>
            <a:srgbClr val="F5AA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</a:rPr>
              <a:t>Üniversitemiz web sayfası Alt Bölümü Hızlı Erişim Alanı</a:t>
            </a:r>
          </a:p>
        </p:txBody>
      </p:sp>
    </p:spTree>
    <p:extLst>
      <p:ext uri="{BB962C8B-B14F-4D97-AF65-F5344CB8AC3E}">
        <p14:creationId xmlns:p14="http://schemas.microsoft.com/office/powerpoint/2010/main" val="5921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626B7-53FD-4BC2-B8D8-4D1A57B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Güvenlik Duvarı Bilgilerini Girme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2060FF6F-5473-446E-988C-D738FA90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7414727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Bilgisayar Laboratuvarları/Ortak Alanlar İçin;</a:t>
            </a:r>
          </a:p>
          <a:p>
            <a:r>
              <a:rPr lang="tr-TR" sz="2000" dirty="0"/>
              <a:t>İnternet tarayıcınızdan ulaşmak istediğiniz </a:t>
            </a:r>
            <a:r>
              <a:rPr lang="tr-TR" sz="2000" b="1" i="1" dirty="0">
                <a:solidFill>
                  <a:srgbClr val="C00000"/>
                </a:solidFill>
              </a:rPr>
              <a:t>web sayfasını </a:t>
            </a:r>
            <a:r>
              <a:rPr lang="tr-TR" sz="2000" dirty="0"/>
              <a:t>yazınız.</a:t>
            </a:r>
          </a:p>
          <a:p>
            <a:r>
              <a:rPr lang="tr-TR" sz="2000" dirty="0"/>
              <a:t>Karşınıza güvenlik duvarı kayıt ekranı gelecektir. </a:t>
            </a:r>
            <a:r>
              <a:rPr lang="tr-TR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(http://10.10.80.2:8802/</a:t>
            </a:r>
            <a:r>
              <a:rPr lang="tr-TR" sz="18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hotspot-giris</a:t>
            </a:r>
            <a:r>
              <a:rPr lang="tr-TR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tr-TR" sz="1800" dirty="0"/>
              <a:t> </a:t>
            </a:r>
          </a:p>
          <a:p>
            <a:r>
              <a:rPr lang="tr-TR" sz="2000" b="1" dirty="0"/>
              <a:t>MERNİS(Merkezi Nüfus İdare Sistemi)</a:t>
            </a:r>
            <a:r>
              <a:rPr lang="tr-TR" sz="2000" dirty="0"/>
              <a:t> </a:t>
            </a:r>
            <a:r>
              <a:rPr lang="tr-TR" sz="2000" b="1" dirty="0"/>
              <a:t>ile giriş;</a:t>
            </a:r>
          </a:p>
          <a:p>
            <a:pPr lvl="1"/>
            <a:r>
              <a:rPr lang="tr-TR" sz="2000" dirty="0"/>
              <a:t>Kişisel bilgilerinizi doldurup </a:t>
            </a:r>
            <a:r>
              <a:rPr lang="tr-TR" sz="2000" b="1" i="1" dirty="0">
                <a:solidFill>
                  <a:srgbClr val="C00000"/>
                </a:solidFill>
              </a:rPr>
              <a:t>Giriş</a:t>
            </a:r>
            <a:r>
              <a:rPr lang="tr-TR" sz="1600" dirty="0"/>
              <a:t> </a:t>
            </a:r>
            <a:r>
              <a:rPr lang="tr-TR" sz="2000" dirty="0"/>
              <a:t>butonuna tıklayınız.</a:t>
            </a:r>
          </a:p>
          <a:p>
            <a:pPr lvl="1"/>
            <a:r>
              <a:rPr lang="tr-TR" sz="2000" dirty="0"/>
              <a:t>Bilgileriniz MERNİS üzerinden doğrulandıktan sonra, cep telefonunuza gelen doğrulama </a:t>
            </a:r>
            <a:r>
              <a:rPr lang="tr-TR" sz="2000" b="1" i="1" dirty="0">
                <a:solidFill>
                  <a:srgbClr val="C00000"/>
                </a:solidFill>
              </a:rPr>
              <a:t>kodunu</a:t>
            </a:r>
            <a:r>
              <a:rPr lang="tr-TR" sz="2000" dirty="0"/>
              <a:t> girerek kablosuz ağı kullanmaya başlayabilirsiniz.</a:t>
            </a:r>
          </a:p>
          <a:p>
            <a:r>
              <a:rPr lang="tr-TR" sz="2000" b="1" dirty="0"/>
              <a:t>RADIUS ile giriş;</a:t>
            </a:r>
          </a:p>
          <a:p>
            <a:pPr lvl="1"/>
            <a:r>
              <a:rPr lang="tr-TR" sz="2000" dirty="0"/>
              <a:t>Kullanıcı adınız olarak </a:t>
            </a:r>
            <a:r>
              <a:rPr lang="tr-TR" sz="2000" b="1" i="1" dirty="0">
                <a:solidFill>
                  <a:srgbClr val="C00000"/>
                </a:solidFill>
              </a:rPr>
              <a:t>[</a:t>
            </a:r>
            <a:r>
              <a:rPr lang="tr-TR" sz="2000" b="1" i="1" dirty="0" err="1">
                <a:solidFill>
                  <a:srgbClr val="C00000"/>
                </a:solidFill>
              </a:rPr>
              <a:t>kullanıcı.adi</a:t>
            </a:r>
            <a:r>
              <a:rPr lang="tr-TR" sz="2000" b="1" i="1" dirty="0">
                <a:solidFill>
                  <a:srgbClr val="C00000"/>
                </a:solidFill>
              </a:rPr>
              <a:t>]</a:t>
            </a:r>
            <a:r>
              <a:rPr lang="tr-TR" sz="2000" b="1" dirty="0">
                <a:solidFill>
                  <a:srgbClr val="C00000"/>
                </a:solidFill>
              </a:rPr>
              <a:t>@ogr.ahievran.edu.tr </a:t>
            </a:r>
            <a:r>
              <a:rPr lang="tr-TR" sz="2000" dirty="0"/>
              <a:t>kurumsal e-posta adresinizi ve parolanızı girerek kablosuz ağı kullanmaya başlayabilirsiniz.</a:t>
            </a:r>
          </a:p>
          <a:p>
            <a:pPr marL="360000" lvl="1" indent="0">
              <a:buNone/>
            </a:pPr>
            <a:endParaRPr lang="tr-TR" sz="16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38D37DE-0601-4CA8-BFF9-360F90CB7E71}"/>
              </a:ext>
            </a:extLst>
          </p:cNvPr>
          <p:cNvSpPr txBox="1"/>
          <p:nvPr/>
        </p:nvSpPr>
        <p:spPr>
          <a:xfrm>
            <a:off x="486739" y="5535894"/>
            <a:ext cx="753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ekrandaki bilgiler, </a:t>
            </a:r>
            <a:r>
              <a:rPr lang="tr-TR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5651 Sayılı İnternet Ortamında Yapılan Yayınların Düzenlenmesi ve Bu Yayınlar Yoluyla İşlenen Suçlarla Mücadele Edilmesi Hakkında Kanun </a:t>
            </a:r>
            <a:r>
              <a:rPr lang="tr-T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istenmektedir…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BD06DAE-C163-7795-5210-DD74A7FE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037" y="480020"/>
            <a:ext cx="3693153" cy="5855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B6949569-FB70-708A-30CF-B91EA547C077}"/>
              </a:ext>
            </a:extLst>
          </p:cNvPr>
          <p:cNvSpPr/>
          <p:nvPr/>
        </p:nvSpPr>
        <p:spPr>
          <a:xfrm>
            <a:off x="8229600" y="3237722"/>
            <a:ext cx="3461657" cy="3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07068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7C5863B3-D204-CABC-7B8B-36F15B99E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4887" y="375480"/>
            <a:ext cx="4860000" cy="6107257"/>
          </a:xfrm>
          <a:ln>
            <a:solidFill>
              <a:schemeClr val="accent1"/>
            </a:solidFill>
          </a:ln>
        </p:spPr>
      </p:pic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1C16F264-872C-0A3A-F38C-6A5CBC669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47461"/>
            <a:ext cx="5384800" cy="4372372"/>
          </a:xfrm>
        </p:spPr>
        <p:txBody>
          <a:bodyPr/>
          <a:lstStyle/>
          <a:p>
            <a:r>
              <a:rPr lang="tr-TR" dirty="0"/>
              <a:t>Oturumunuza ilişkin bilgiler ekranda yer almaktadır.</a:t>
            </a:r>
          </a:p>
          <a:p>
            <a:r>
              <a:rPr lang="tr-TR" dirty="0"/>
              <a:t>Bilgisayarla çalışma süresi boyunca </a:t>
            </a:r>
            <a:r>
              <a:rPr lang="tr-TR" b="1" i="1" dirty="0">
                <a:solidFill>
                  <a:srgbClr val="C00000"/>
                </a:solidFill>
              </a:rPr>
              <a:t>ekranı kapatmayınız</a:t>
            </a:r>
            <a:r>
              <a:rPr lang="tr-TR" dirty="0"/>
              <a:t>.</a:t>
            </a:r>
          </a:p>
          <a:p>
            <a:r>
              <a:rPr lang="tr-TR" dirty="0"/>
              <a:t>Bilgisayarla işiniz bittiğinde </a:t>
            </a:r>
            <a:r>
              <a:rPr lang="tr-TR" b="1" i="1" dirty="0">
                <a:solidFill>
                  <a:srgbClr val="C00000"/>
                </a:solidFill>
              </a:rPr>
              <a:t>oturumunuzu </a:t>
            </a:r>
            <a:r>
              <a:rPr lang="tr-TR" b="1" i="1" u="sng" dirty="0">
                <a:solidFill>
                  <a:srgbClr val="C00000"/>
                </a:solidFill>
              </a:rPr>
              <a:t>mutlaka </a:t>
            </a:r>
            <a:r>
              <a:rPr lang="tr-TR" b="1" i="1" dirty="0">
                <a:solidFill>
                  <a:srgbClr val="C00000"/>
                </a:solidFill>
              </a:rPr>
              <a:t>kapatınız.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1F44188-A783-0C08-BFB4-DA18F649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0" y="404663"/>
            <a:ext cx="4726562" cy="1293508"/>
          </a:xfrm>
        </p:spPr>
        <p:txBody>
          <a:bodyPr>
            <a:normAutofit/>
          </a:bodyPr>
          <a:lstStyle/>
          <a:p>
            <a:r>
              <a:rPr lang="tr-TR" dirty="0"/>
              <a:t>Güvenlik Duvarı Bilgilendirme Ekranı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31D1EC-EA68-12DC-378F-C454C3A58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01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B8559F-5E2F-4EAF-9B4A-5771F3F8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3. Microsoft Ofis 365 Kurulumu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4A7535-70AF-4E09-96D4-F0320B28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Üniversitemizin Microsoft firması ile yaptığı anlaşma kapsamında Office 365 programı ücretsiz olarak öğrencilerimizin hizmetine sunulmaktadır.</a:t>
            </a:r>
          </a:p>
          <a:p>
            <a:r>
              <a:rPr lang="tr-TR" dirty="0"/>
              <a:t>Programı kurmak için;</a:t>
            </a:r>
          </a:p>
          <a:p>
            <a:r>
              <a:rPr lang="tr-TR" b="1" i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office.com</a:t>
            </a:r>
            <a:r>
              <a:rPr lang="tr-TR" b="1" i="1" dirty="0">
                <a:solidFill>
                  <a:srgbClr val="C00000"/>
                </a:solidFill>
              </a:rPr>
              <a:t> </a:t>
            </a:r>
            <a:r>
              <a:rPr lang="tr-TR" dirty="0"/>
              <a:t>adresi üzerinden </a:t>
            </a:r>
            <a:r>
              <a:rPr lang="tr-TR" b="1" i="1" dirty="0">
                <a:solidFill>
                  <a:srgbClr val="C00000"/>
                </a:solidFill>
              </a:rPr>
              <a:t>[</a:t>
            </a:r>
            <a:r>
              <a:rPr lang="tr-TR" b="1" i="1" dirty="0" err="1">
                <a:solidFill>
                  <a:srgbClr val="C00000"/>
                </a:solidFill>
              </a:rPr>
              <a:t>kullanıcı.adi</a:t>
            </a:r>
            <a:r>
              <a:rPr lang="tr-TR" b="1" i="1" dirty="0">
                <a:solidFill>
                  <a:srgbClr val="C00000"/>
                </a:solidFill>
              </a:rPr>
              <a:t>]</a:t>
            </a:r>
            <a:r>
              <a:rPr lang="tr-TR" b="1" dirty="0">
                <a:solidFill>
                  <a:srgbClr val="C00000"/>
                </a:solidFill>
              </a:rPr>
              <a:t>@ogr.ahievran.edu.tr </a:t>
            </a:r>
            <a:r>
              <a:rPr lang="tr-TR" dirty="0"/>
              <a:t>kurumsal e-posta hesabınızdaki bilgilerle kayıt olduktan sonra </a:t>
            </a:r>
            <a:r>
              <a:rPr lang="tr-TR" dirty="0">
                <a:sym typeface="Wingdings" panose="05000000000000000000" pitchFamily="2" charset="2"/>
              </a:rPr>
              <a:t>Office 365’i kullanabilirsiniz.</a:t>
            </a:r>
            <a:endParaRPr lang="tr-TR" dirty="0"/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tr-TR" dirty="0">
                <a:sym typeface="Wingdings" panose="05000000000000000000" pitchFamily="2" charset="2"/>
              </a:rPr>
              <a:t>Office 365 içeriğinde; </a:t>
            </a:r>
            <a:r>
              <a:rPr lang="tr-TR" b="1" dirty="0">
                <a:solidFill>
                  <a:srgbClr val="C00000"/>
                </a:solidFill>
                <a:sym typeface="Wingdings" panose="05000000000000000000" pitchFamily="2" charset="2"/>
              </a:rPr>
              <a:t>Word, Excel, PowerPoint </a:t>
            </a:r>
            <a:r>
              <a:rPr lang="tr-TR" dirty="0">
                <a:sym typeface="Wingdings" panose="05000000000000000000" pitchFamily="2" charset="2"/>
              </a:rPr>
              <a:t>yanında, diğer ofis uygulamalarını da kullanabilirsiniz.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965718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C4FFB9-852C-4B00-81DB-1590EC8F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4. Dikkat Edilmesi Gereken Hususlar!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6573AAC-BD4F-475C-BBA7-B994C7A573BF}"/>
              </a:ext>
            </a:extLst>
          </p:cNvPr>
          <p:cNvSpPr txBox="1"/>
          <p:nvPr/>
        </p:nvSpPr>
        <p:spPr>
          <a:xfrm>
            <a:off x="778486" y="1166451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Şifreni Kimseyle Paylaşma!</a:t>
            </a:r>
            <a:br>
              <a:rPr lang="tr-TR" sz="2200" b="1" dirty="0">
                <a:latin typeface="Arial Narrow" panose="020B0606020202030204" pitchFamily="34" charset="0"/>
              </a:rPr>
            </a:br>
            <a:r>
              <a:rPr lang="tr-TR" sz="2200" b="1" dirty="0">
                <a:latin typeface="Arial Narrow" panose="020B0606020202030204" pitchFamily="34" charset="0"/>
              </a:rPr>
              <a:t>Güçlü Şife Kullan!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E721C7F-CEB8-452F-8370-F06DDF2B0BD2}"/>
              </a:ext>
            </a:extLst>
          </p:cNvPr>
          <p:cNvSpPr txBox="1"/>
          <p:nvPr/>
        </p:nvSpPr>
        <p:spPr>
          <a:xfrm>
            <a:off x="778486" y="2157139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Yüklenen Programlara Dokunma!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CE6D094-F560-4B15-AB0B-9FD6181A81B4}"/>
              </a:ext>
            </a:extLst>
          </p:cNvPr>
          <p:cNvSpPr txBox="1"/>
          <p:nvPr/>
        </p:nvSpPr>
        <p:spPr>
          <a:xfrm>
            <a:off x="778486" y="3157158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 err="1">
                <a:latin typeface="Arial Narrow" panose="020B0606020202030204" pitchFamily="34" charset="0"/>
              </a:rPr>
              <a:t>Network’u</a:t>
            </a:r>
            <a:r>
              <a:rPr lang="tr-TR" sz="2200" b="1" dirty="0">
                <a:latin typeface="Arial Narrow" panose="020B0606020202030204" pitchFamily="34" charset="0"/>
              </a:rPr>
              <a:t> Yoracak, Atak Yapacak Programları Kullanma!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D78E9AA-4915-4B98-8EE7-1EF0E277B5DD}"/>
              </a:ext>
            </a:extLst>
          </p:cNvPr>
          <p:cNvSpPr txBox="1"/>
          <p:nvPr/>
        </p:nvSpPr>
        <p:spPr>
          <a:xfrm>
            <a:off x="778486" y="4157177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Bilgisayarın Kasasını Açma!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92CF6A3-FEFF-4E68-956A-FB6EA14607B5}"/>
              </a:ext>
            </a:extLst>
          </p:cNvPr>
          <p:cNvSpPr txBox="1"/>
          <p:nvPr/>
        </p:nvSpPr>
        <p:spPr>
          <a:xfrm>
            <a:off x="778486" y="5166526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Cihazları Özenli Kullan!</a:t>
            </a:r>
          </a:p>
          <a:p>
            <a:r>
              <a:rPr lang="tr-TR" sz="2200" b="1" dirty="0">
                <a:latin typeface="Arial Narrow" panose="020B0606020202030204" pitchFamily="34" charset="0"/>
              </a:rPr>
              <a:t>Kablolara zarar verme!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68F842B-B219-44D1-8456-844F613720B8}"/>
              </a:ext>
            </a:extLst>
          </p:cNvPr>
          <p:cNvSpPr txBox="1"/>
          <p:nvPr/>
        </p:nvSpPr>
        <p:spPr>
          <a:xfrm>
            <a:off x="6450993" y="1160224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İşin Bittiğinde Bilgisayarını Kapat!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8AE46FA-7F0C-4E35-8BBF-666CAC44972C}"/>
              </a:ext>
            </a:extLst>
          </p:cNvPr>
          <p:cNvSpPr txBox="1"/>
          <p:nvPr/>
        </p:nvSpPr>
        <p:spPr>
          <a:xfrm>
            <a:off x="6450993" y="2152469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IP Adresine Dokunma!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B7CE5E3-C6CA-42C3-B63A-B3F295E7974E}"/>
              </a:ext>
            </a:extLst>
          </p:cNvPr>
          <p:cNvSpPr txBox="1"/>
          <p:nvPr/>
        </p:nvSpPr>
        <p:spPr>
          <a:xfrm>
            <a:off x="6450993" y="3154044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Kurumsal E-Posta ile E-Posta Gönderimine Dikkat!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D9EC42D-B44B-4B6E-8BEE-D8FCB95C22B5}"/>
              </a:ext>
            </a:extLst>
          </p:cNvPr>
          <p:cNvSpPr txBox="1"/>
          <p:nvPr/>
        </p:nvSpPr>
        <p:spPr>
          <a:xfrm>
            <a:off x="6450993" y="4155619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Bilgilerini Koru, Kişisel Verilere, </a:t>
            </a:r>
          </a:p>
          <a:p>
            <a:r>
              <a:rPr lang="tr-TR" sz="2200" b="1" dirty="0">
                <a:latin typeface="Arial Narrow" panose="020B0606020202030204" pitchFamily="34" charset="0"/>
              </a:rPr>
              <a:t>Telif Haklarına Dikkat!!!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58CBD34-DB9C-4B65-BE27-84FE6EB7D7B5}"/>
              </a:ext>
            </a:extLst>
          </p:cNvPr>
          <p:cNvSpPr txBox="1"/>
          <p:nvPr/>
        </p:nvSpPr>
        <p:spPr>
          <a:xfrm>
            <a:off x="6450993" y="5166526"/>
            <a:ext cx="4873846" cy="864000"/>
          </a:xfrm>
          <a:prstGeom prst="roundRect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tr-TR" sz="2200" b="1" dirty="0">
                <a:latin typeface="Arial Narrow" panose="020B0606020202030204" pitchFamily="34" charset="0"/>
              </a:rPr>
              <a:t>Network ve </a:t>
            </a:r>
            <a:r>
              <a:rPr lang="tr-TR" sz="2200" b="1" dirty="0" err="1">
                <a:latin typeface="Arial Narrow" panose="020B0606020202030204" pitchFamily="34" charset="0"/>
              </a:rPr>
              <a:t>Wi</a:t>
            </a:r>
            <a:r>
              <a:rPr lang="tr-TR" sz="2200" b="1" dirty="0">
                <a:latin typeface="Arial Narrow" panose="020B0606020202030204" pitchFamily="34" charset="0"/>
              </a:rPr>
              <a:t>-fi Cihazlarına Dokunma!</a:t>
            </a:r>
          </a:p>
          <a:p>
            <a:r>
              <a:rPr lang="tr-TR" sz="2200" b="1" dirty="0">
                <a:latin typeface="Arial Narrow" panose="020B0606020202030204" pitchFamily="34" charset="0"/>
              </a:rPr>
              <a:t>Kamera Açısını Bozma!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32DAF3-708D-4056-BF8A-EAE8C30B766D}"/>
              </a:ext>
            </a:extLst>
          </p:cNvPr>
          <p:cNvSpPr/>
          <p:nvPr/>
        </p:nvSpPr>
        <p:spPr>
          <a:xfrm>
            <a:off x="5275800" y="1268743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ED1DFD-368F-4499-B9F6-68777F8B22DA}"/>
              </a:ext>
            </a:extLst>
          </p:cNvPr>
          <p:cNvSpPr/>
          <p:nvPr/>
        </p:nvSpPr>
        <p:spPr>
          <a:xfrm>
            <a:off x="5275800" y="2259153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E541CB-A4A9-412F-A895-141D598CE906}"/>
              </a:ext>
            </a:extLst>
          </p:cNvPr>
          <p:cNvSpPr/>
          <p:nvPr/>
        </p:nvSpPr>
        <p:spPr>
          <a:xfrm>
            <a:off x="5275800" y="3258894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A0C2CF-51B3-4CC0-913E-5141FD015079}"/>
              </a:ext>
            </a:extLst>
          </p:cNvPr>
          <p:cNvSpPr/>
          <p:nvPr/>
        </p:nvSpPr>
        <p:spPr>
          <a:xfrm>
            <a:off x="5275800" y="4258635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7B9D3B-E7D1-4D92-AB14-6D0CA7E6B8E6}"/>
              </a:ext>
            </a:extLst>
          </p:cNvPr>
          <p:cNvSpPr/>
          <p:nvPr/>
        </p:nvSpPr>
        <p:spPr>
          <a:xfrm>
            <a:off x="5275800" y="5267707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04C79E-7AB6-439B-9F8D-EF8639ECDA1F}"/>
              </a:ext>
            </a:extLst>
          </p:cNvPr>
          <p:cNvSpPr/>
          <p:nvPr/>
        </p:nvSpPr>
        <p:spPr>
          <a:xfrm>
            <a:off x="10932373" y="1268743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F3A0A8-A00A-49CE-99D6-D7602758173D}"/>
              </a:ext>
            </a:extLst>
          </p:cNvPr>
          <p:cNvSpPr/>
          <p:nvPr/>
        </p:nvSpPr>
        <p:spPr>
          <a:xfrm>
            <a:off x="10932373" y="2259153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EDB91F-1DD3-4706-B58A-96E10EE5D29E}"/>
              </a:ext>
            </a:extLst>
          </p:cNvPr>
          <p:cNvSpPr/>
          <p:nvPr/>
        </p:nvSpPr>
        <p:spPr>
          <a:xfrm>
            <a:off x="10932373" y="3258894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8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8289C6-AE78-4F89-B9AC-5A853D9C7C63}"/>
              </a:ext>
            </a:extLst>
          </p:cNvPr>
          <p:cNvSpPr/>
          <p:nvPr/>
        </p:nvSpPr>
        <p:spPr>
          <a:xfrm>
            <a:off x="10932373" y="4258635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9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23927B-88A3-4AA1-94D6-75DC2B952904}"/>
              </a:ext>
            </a:extLst>
          </p:cNvPr>
          <p:cNvSpPr/>
          <p:nvPr/>
        </p:nvSpPr>
        <p:spPr>
          <a:xfrm>
            <a:off x="10932373" y="5267707"/>
            <a:ext cx="664615" cy="664615"/>
          </a:xfrm>
          <a:prstGeom prst="ellipse">
            <a:avLst/>
          </a:prstGeom>
          <a:solidFill>
            <a:srgbClr val="F5AA2D"/>
          </a:solidFill>
          <a:ln w="1905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585" b="1" dirty="0">
                <a:solidFill>
                  <a:srgbClr val="1D272E"/>
                </a:solidFill>
              </a:rPr>
              <a:t>10</a:t>
            </a: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2CD3D45-41D6-0C90-E462-22F3CCF3453F}"/>
              </a:ext>
            </a:extLst>
          </p:cNvPr>
          <p:cNvSpPr txBox="1"/>
          <p:nvPr/>
        </p:nvSpPr>
        <p:spPr>
          <a:xfrm>
            <a:off x="759824" y="6061338"/>
            <a:ext cx="1063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bilgi için</a:t>
            </a:r>
            <a:r>
              <a:rPr lang="tr-T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tr-TR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https://idari.ahievran.edu.tr/bidb/sayfa/KullaniciSorumluluklariTalimati/tr/103</a:t>
            </a:r>
            <a:endParaRPr lang="tr-TR" sz="1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394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5">
            <a:extLst>
              <a:ext uri="{FF2B5EF4-FFF2-40B4-BE49-F238E27FC236}">
                <a16:creationId xmlns:a16="http://schemas.microsoft.com/office/drawing/2014/main" id="{AF2A09D9-FF94-B550-E2B2-307DFC1EB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1" t="11574" r="17357" b="18252"/>
          <a:stretch/>
        </p:blipFill>
        <p:spPr>
          <a:xfrm>
            <a:off x="1671761" y="949190"/>
            <a:ext cx="8853393" cy="5376967"/>
          </a:xfrm>
          <a:prstGeom prst="rect">
            <a:avLst/>
          </a:prstGeom>
          <a:ln>
            <a:solidFill>
              <a:srgbClr val="F5AA2D"/>
            </a:solidFill>
          </a:ln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6C7FE677-23E6-F574-0388-E0AB023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2" y="403676"/>
            <a:ext cx="10475651" cy="529383"/>
          </a:xfrm>
        </p:spPr>
        <p:txBody>
          <a:bodyPr>
            <a:normAutofit fontScale="90000"/>
          </a:bodyPr>
          <a:lstStyle/>
          <a:p>
            <a:r>
              <a:rPr lang="tr-TR" dirty="0"/>
              <a:t>Sorun/Problem ve Talepleriniz İçin;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A77599-B885-158B-4F47-A085CAA9B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18" name="Konuşma Balonu: Köşeleri Yuvarlanmış Dikdörtgen 17">
            <a:extLst>
              <a:ext uri="{FF2B5EF4-FFF2-40B4-BE49-F238E27FC236}">
                <a16:creationId xmlns:a16="http://schemas.microsoft.com/office/drawing/2014/main" id="{B05E32A2-6CC1-AE4B-359E-959ACCAA5950}"/>
              </a:ext>
            </a:extLst>
          </p:cNvPr>
          <p:cNvSpPr/>
          <p:nvPr/>
        </p:nvSpPr>
        <p:spPr>
          <a:xfrm>
            <a:off x="2752537" y="3952223"/>
            <a:ext cx="2705878" cy="802992"/>
          </a:xfrm>
          <a:prstGeom prst="wedgeRoundRectCallout">
            <a:avLst>
              <a:gd name="adj1" fmla="val 79836"/>
              <a:gd name="adj2" fmla="val 110150"/>
              <a:gd name="adj3" fmla="val 16667"/>
            </a:avLst>
          </a:prstGeom>
          <a:solidFill>
            <a:srgbClr val="F5AA2D"/>
          </a:solidFill>
          <a:ln w="1270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b="1" dirty="0">
                <a:solidFill>
                  <a:schemeClr val="tx1"/>
                </a:solidFill>
              </a:rPr>
              <a:t>Memnuniyet</a:t>
            </a:r>
            <a:br>
              <a:rPr lang="tr-TR" sz="2600" b="1" dirty="0">
                <a:solidFill>
                  <a:schemeClr val="tx1"/>
                </a:solidFill>
              </a:rPr>
            </a:br>
            <a:r>
              <a:rPr lang="tr-TR" sz="2600" b="1" dirty="0">
                <a:solidFill>
                  <a:schemeClr val="tx1"/>
                </a:solidFill>
              </a:rPr>
              <a:t>Yönetim Sistemi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A5834DD-66E3-0A7F-D6A9-13795CAC1ACA}"/>
              </a:ext>
            </a:extLst>
          </p:cNvPr>
          <p:cNvSpPr/>
          <p:nvPr/>
        </p:nvSpPr>
        <p:spPr>
          <a:xfrm>
            <a:off x="6248524" y="5215819"/>
            <a:ext cx="1122666" cy="1119676"/>
          </a:xfrm>
          <a:prstGeom prst="roundRect">
            <a:avLst>
              <a:gd name="adj" fmla="val 9446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62"/>
          </a:p>
        </p:txBody>
      </p:sp>
    </p:spTree>
    <p:extLst>
      <p:ext uri="{BB962C8B-B14F-4D97-AF65-F5344CB8AC3E}">
        <p14:creationId xmlns:p14="http://schemas.microsoft.com/office/powerpoint/2010/main" val="4969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38FD2706-A66B-4065-B819-888BDFDF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764704"/>
            <a:ext cx="10801200" cy="3794596"/>
          </a:xfrm>
        </p:spPr>
        <p:txBody>
          <a:bodyPr anchor="ctr">
            <a:normAutofit/>
          </a:bodyPr>
          <a:lstStyle/>
          <a:p>
            <a:r>
              <a:rPr lang="tr-TR" sz="6000" dirty="0"/>
              <a:t>Teşekkürler…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1A481A4-6F8C-0DE7-AB2E-77CCDFAE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İşlem Daire Başkanlığı ne Yapar?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9CFF79-1747-F145-AEDC-931AE945D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pic>
        <p:nvPicPr>
          <p:cNvPr id="7" name="Grafik 6" descr="Kullanıcılar düz dolguyla">
            <a:extLst>
              <a:ext uri="{FF2B5EF4-FFF2-40B4-BE49-F238E27FC236}">
                <a16:creationId xmlns:a16="http://schemas.microsoft.com/office/drawing/2014/main" id="{4A558692-2A45-BED2-AC2A-0DA194B7F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672" y="1808412"/>
            <a:ext cx="914400" cy="914400"/>
          </a:xfrm>
          <a:prstGeom prst="rect">
            <a:avLst/>
          </a:prstGeom>
        </p:spPr>
      </p:pic>
      <p:pic>
        <p:nvPicPr>
          <p:cNvPr id="9" name="Grafik 8" descr="Bilgisayar ana hat">
            <a:extLst>
              <a:ext uri="{FF2B5EF4-FFF2-40B4-BE49-F238E27FC236}">
                <a16:creationId xmlns:a16="http://schemas.microsoft.com/office/drawing/2014/main" id="{E1D69EC3-DFCE-FEC5-59C3-3122AFB0F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9836" y="1808412"/>
            <a:ext cx="914400" cy="914400"/>
          </a:xfrm>
          <a:prstGeom prst="rect">
            <a:avLst/>
          </a:prstGeom>
        </p:spPr>
      </p:pic>
      <p:pic>
        <p:nvPicPr>
          <p:cNvPr id="11" name="Grafik 10" descr="Güvenlik kamerası  düz dolguyla">
            <a:extLst>
              <a:ext uri="{FF2B5EF4-FFF2-40B4-BE49-F238E27FC236}">
                <a16:creationId xmlns:a16="http://schemas.microsoft.com/office/drawing/2014/main" id="{921E4097-0378-1407-15A5-B9FD19DF0B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0656" y="1808412"/>
            <a:ext cx="914400" cy="914400"/>
          </a:xfrm>
          <a:prstGeom prst="rect">
            <a:avLst/>
          </a:prstGeom>
        </p:spPr>
      </p:pic>
      <p:pic>
        <p:nvPicPr>
          <p:cNvPr id="13" name="Grafik 12" descr="Kablosuz yönlendirici düz dolguyla">
            <a:extLst>
              <a:ext uri="{FF2B5EF4-FFF2-40B4-BE49-F238E27FC236}">
                <a16:creationId xmlns:a16="http://schemas.microsoft.com/office/drawing/2014/main" id="{381B5AC2-8DF0-9AB0-AA68-C22E6E7FFD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44492" y="1808412"/>
            <a:ext cx="914400" cy="914400"/>
          </a:xfrm>
          <a:prstGeom prst="rect">
            <a:avLst/>
          </a:prstGeom>
        </p:spPr>
      </p:pic>
      <p:pic>
        <p:nvPicPr>
          <p:cNvPr id="15" name="Grafik 14" descr="Sunucu düz dolguyla">
            <a:extLst>
              <a:ext uri="{FF2B5EF4-FFF2-40B4-BE49-F238E27FC236}">
                <a16:creationId xmlns:a16="http://schemas.microsoft.com/office/drawing/2014/main" id="{F08238D8-93D0-297B-AFD5-FDF50D8208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86000" y="1808412"/>
            <a:ext cx="914400" cy="914400"/>
          </a:xfrm>
          <a:prstGeom prst="rect">
            <a:avLst/>
          </a:prstGeom>
        </p:spPr>
      </p:pic>
      <p:pic>
        <p:nvPicPr>
          <p:cNvPr id="17" name="Grafik 16" descr="Ağ diyagramı ana hat">
            <a:extLst>
              <a:ext uri="{FF2B5EF4-FFF2-40B4-BE49-F238E27FC236}">
                <a16:creationId xmlns:a16="http://schemas.microsoft.com/office/drawing/2014/main" id="{80580003-3B94-1578-A5AA-6A8245CC3C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8328" y="1808412"/>
            <a:ext cx="914400" cy="914400"/>
          </a:xfrm>
          <a:prstGeom prst="rect">
            <a:avLst/>
          </a:prstGeom>
        </p:spPr>
      </p:pic>
      <p:pic>
        <p:nvPicPr>
          <p:cNvPr id="19" name="Grafik 18" descr="İnternet düz dolguyla">
            <a:extLst>
              <a:ext uri="{FF2B5EF4-FFF2-40B4-BE49-F238E27FC236}">
                <a16:creationId xmlns:a16="http://schemas.microsoft.com/office/drawing/2014/main" id="{5AFF8AAF-A279-926D-FF5E-7E9B254C3F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72164" y="1808412"/>
            <a:ext cx="914400" cy="914400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7D5C558D-E5BA-0C64-4199-6C9D255C9AD2}"/>
              </a:ext>
            </a:extLst>
          </p:cNvPr>
          <p:cNvSpPr txBox="1"/>
          <p:nvPr/>
        </p:nvSpPr>
        <p:spPr>
          <a:xfrm>
            <a:off x="334793" y="4938012"/>
            <a:ext cx="11468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chemeClr val="tx2"/>
                </a:solidFill>
              </a:rPr>
              <a:t>Bunun yanında pek çok uygulama ve diğer bilişim cihazlarını, bilişim sistemleri ile network altyapısını yönetmektir.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84F2228-7729-0085-E691-85D471C723C4}"/>
              </a:ext>
            </a:extLst>
          </p:cNvPr>
          <p:cNvSpPr txBox="1"/>
          <p:nvPr/>
        </p:nvSpPr>
        <p:spPr>
          <a:xfrm>
            <a:off x="334793" y="2773035"/>
            <a:ext cx="1316544" cy="975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25.000 kullanıcı hesabı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0867745-56D2-5BC7-4C9F-E98BE93D657C}"/>
              </a:ext>
            </a:extLst>
          </p:cNvPr>
          <p:cNvSpPr txBox="1"/>
          <p:nvPr/>
        </p:nvSpPr>
        <p:spPr>
          <a:xfrm>
            <a:off x="1823372" y="2773035"/>
            <a:ext cx="1384300" cy="650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3500 adet bilgisayar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7331A73-844A-2225-14C1-71E561164907}"/>
              </a:ext>
            </a:extLst>
          </p:cNvPr>
          <p:cNvSpPr txBox="1"/>
          <p:nvPr/>
        </p:nvSpPr>
        <p:spPr>
          <a:xfrm>
            <a:off x="3276601" y="2773035"/>
            <a:ext cx="1384300" cy="162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20 adet fiziksel ile 150 adet sanal sunucu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3C4DCEA-4659-8F45-38C0-94D9D947F466}"/>
              </a:ext>
            </a:extLst>
          </p:cNvPr>
          <p:cNvSpPr txBox="1"/>
          <p:nvPr/>
        </p:nvSpPr>
        <p:spPr>
          <a:xfrm>
            <a:off x="4806950" y="2773035"/>
            <a:ext cx="1276971" cy="975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150 adet web sayfası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FBDFBD2D-254B-822D-C1D7-E888C1FE68DF}"/>
              </a:ext>
            </a:extLst>
          </p:cNvPr>
          <p:cNvSpPr txBox="1"/>
          <p:nvPr/>
        </p:nvSpPr>
        <p:spPr>
          <a:xfrm>
            <a:off x="6189708" y="2773035"/>
            <a:ext cx="1316127" cy="1300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350 adet network cihazı (Switch)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96770914-201B-15EC-C2BD-AAA5DB95186A}"/>
              </a:ext>
            </a:extLst>
          </p:cNvPr>
          <p:cNvSpPr txBox="1"/>
          <p:nvPr/>
        </p:nvSpPr>
        <p:spPr>
          <a:xfrm>
            <a:off x="7752914" y="2773035"/>
            <a:ext cx="1281728" cy="13000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400 adet kablosuz erişim cihazı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FB0361C-0CCC-7ACA-0B05-A8491EA7DE1A}"/>
              </a:ext>
            </a:extLst>
          </p:cNvPr>
          <p:cNvSpPr txBox="1"/>
          <p:nvPr/>
        </p:nvSpPr>
        <p:spPr>
          <a:xfrm>
            <a:off x="9174828" y="2773035"/>
            <a:ext cx="1264572" cy="9750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1.100 adet güvenlik kamerası</a:t>
            </a:r>
          </a:p>
        </p:txBody>
      </p:sp>
      <p:pic>
        <p:nvPicPr>
          <p:cNvPr id="37" name="Grafik 36" descr="Telefon düz dolguyla">
            <a:extLst>
              <a:ext uri="{FF2B5EF4-FFF2-40B4-BE49-F238E27FC236}">
                <a16:creationId xmlns:a16="http://schemas.microsoft.com/office/drawing/2014/main" id="{BBD84DD7-C72F-078C-1C41-D48F492234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77121" y="1808412"/>
            <a:ext cx="914400" cy="914400"/>
          </a:xfrm>
          <a:prstGeom prst="rect">
            <a:avLst/>
          </a:prstGeom>
        </p:spPr>
      </p:pic>
      <p:sp>
        <p:nvSpPr>
          <p:cNvPr id="38" name="Metin kutusu 37">
            <a:extLst>
              <a:ext uri="{FF2B5EF4-FFF2-40B4-BE49-F238E27FC236}">
                <a16:creationId xmlns:a16="http://schemas.microsoft.com/office/drawing/2014/main" id="{29CA80E5-8EC4-690E-9BCF-03A7C227F8B7}"/>
              </a:ext>
            </a:extLst>
          </p:cNvPr>
          <p:cNvSpPr txBox="1"/>
          <p:nvPr/>
        </p:nvSpPr>
        <p:spPr>
          <a:xfrm>
            <a:off x="10538535" y="2773035"/>
            <a:ext cx="1264572" cy="6500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tr-TR" b="1" dirty="0">
                <a:solidFill>
                  <a:schemeClr val="tx2"/>
                </a:solidFill>
              </a:rPr>
              <a:t>1.500 adet IP Telefon</a:t>
            </a:r>
          </a:p>
        </p:txBody>
      </p:sp>
    </p:spTree>
    <p:extLst>
      <p:ext uri="{BB962C8B-B14F-4D97-AF65-F5344CB8AC3E}">
        <p14:creationId xmlns:p14="http://schemas.microsoft.com/office/powerpoint/2010/main" val="13533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F3484AA6-EE42-4256-8748-7A414F71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A28A65A6-516E-4A67-82D9-05E25545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50000"/>
              </a:lnSpc>
              <a:buFont typeface="+mj-lt"/>
              <a:buAutoNum type="arabicPeriod"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Kurumsal E-Posta Hizmeti</a:t>
            </a:r>
          </a:p>
          <a:p>
            <a:pPr marL="541338" indent="-541338">
              <a:lnSpc>
                <a:spcPct val="150000"/>
              </a:lnSpc>
              <a:buFont typeface="+mj-lt"/>
              <a:buAutoNum type="arabicPeriod"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Kablosuz Ağ (</a:t>
            </a:r>
            <a:r>
              <a:rPr lang="tr-TR" sz="3600" b="1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) Hizmeti </a:t>
            </a:r>
          </a:p>
          <a:p>
            <a:pPr marL="541338" indent="-541338">
              <a:lnSpc>
                <a:spcPct val="150000"/>
              </a:lnSpc>
              <a:buFont typeface="+mj-lt"/>
              <a:buAutoNum type="arabicPeriod"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Microsoft Ofis 365 Hizmeti</a:t>
            </a:r>
          </a:p>
          <a:p>
            <a:pPr marL="541338" indent="-541338">
              <a:lnSpc>
                <a:spcPct val="150000"/>
              </a:lnSpc>
              <a:buFont typeface="+mj-lt"/>
              <a:buAutoNum type="arabicPeriod"/>
            </a:pP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Dikkat Edilmesi Gereken Hususlar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7" name="Başlık 2">
            <a:extLst>
              <a:ext uri="{FF2B5EF4-FFF2-40B4-BE49-F238E27FC236}">
                <a16:creationId xmlns:a16="http://schemas.microsoft.com/office/drawing/2014/main" id="{E1A481A4-6F8C-0DE7-AB2E-77CCDFAE6068}"/>
              </a:ext>
            </a:extLst>
          </p:cNvPr>
          <p:cNvSpPr txBox="1">
            <a:spLocks/>
          </p:cNvSpPr>
          <p:nvPr/>
        </p:nvSpPr>
        <p:spPr>
          <a:xfrm>
            <a:off x="609600" y="404663"/>
            <a:ext cx="109728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90595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dirty="0"/>
              <a:t>Sizin Kullanacağınız Hizmetler;</a:t>
            </a:r>
          </a:p>
        </p:txBody>
      </p:sp>
    </p:spTree>
    <p:extLst>
      <p:ext uri="{BB962C8B-B14F-4D97-AF65-F5344CB8AC3E}">
        <p14:creationId xmlns:p14="http://schemas.microsoft.com/office/powerpoint/2010/main" val="10803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F3484AA6-EE42-4256-8748-7A414F713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2115878"/>
            <a:ext cx="10801200" cy="1601153"/>
          </a:xfrm>
        </p:spPr>
        <p:txBody>
          <a:bodyPr/>
          <a:lstStyle/>
          <a:p>
            <a:r>
              <a:rPr lang="tr-TR" dirty="0"/>
              <a:t>1. E-Posta/Kullanıcı Hesabı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A28A65A6-516E-4A67-82D9-05E255452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50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Kurumsal E-Posta Hesap İşlemleri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Üniversitemize kaydolan öğrencinin </a:t>
            </a:r>
            <a:r>
              <a:rPr lang="tr-TR" b="1" dirty="0">
                <a:solidFill>
                  <a:srgbClr val="C00000"/>
                </a:solidFill>
              </a:rPr>
              <a:t>[</a:t>
            </a:r>
            <a:r>
              <a:rPr lang="tr-TR" b="1" dirty="0" err="1">
                <a:solidFill>
                  <a:srgbClr val="C00000"/>
                </a:solidFill>
              </a:rPr>
              <a:t>kullanici.adi</a:t>
            </a:r>
            <a:r>
              <a:rPr lang="tr-TR" b="1" dirty="0">
                <a:solidFill>
                  <a:srgbClr val="C00000"/>
                </a:solidFill>
              </a:rPr>
              <a:t>]@ogr.ahievran.edu.tr </a:t>
            </a:r>
            <a:r>
              <a:rPr lang="tr-TR" dirty="0"/>
              <a:t>uzantılı kurumsal e-posta hesabı otomatik oluşturularak bilgiler cep telefonlarına SMS olarak iletilmektedir.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Kurumsal E-Posta Hesabı ile 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E-Posta hizmetinden faydalanabilir,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Cep telefonu, tablet ve bilgisayardan kablosuz (</a:t>
            </a:r>
            <a:r>
              <a:rPr lang="tr-TR" dirty="0" err="1"/>
              <a:t>wifi</a:t>
            </a:r>
            <a:r>
              <a:rPr lang="tr-TR" dirty="0"/>
              <a:t>) ağa bağlanabilir,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Yemek rezervasyonu ve para yükleme sistemine giriş yapabilir,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Kurumsal ve ortak alanlardaki bilgisayarlarda oturum açabilir,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tr-TR" dirty="0"/>
              <a:t>VPN ve Proxy ile kampüs dışından kampüs ağına bağlanılabilir.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11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5">
            <a:extLst>
              <a:ext uri="{FF2B5EF4-FFF2-40B4-BE49-F238E27FC236}">
                <a16:creationId xmlns:a16="http://schemas.microsoft.com/office/drawing/2014/main" id="{3F08B3CE-CDDC-585A-9AEC-BA4303D3D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51" t="11574" r="17357" b="18252"/>
          <a:stretch/>
        </p:blipFill>
        <p:spPr>
          <a:xfrm>
            <a:off x="1671761" y="949190"/>
            <a:ext cx="8853393" cy="5376967"/>
          </a:xfrm>
          <a:ln>
            <a:solidFill>
              <a:srgbClr val="F5AA2D"/>
            </a:solidFill>
          </a:ln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6C7FE677-23E6-F574-0388-E0AB023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13" y="400646"/>
            <a:ext cx="7052181" cy="548544"/>
          </a:xfrm>
        </p:spPr>
        <p:txBody>
          <a:bodyPr>
            <a:normAutofit fontScale="90000"/>
          </a:bodyPr>
          <a:lstStyle/>
          <a:p>
            <a:r>
              <a:rPr lang="tr-TR" dirty="0"/>
              <a:t>E-Posta Hesabı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A77599-B885-158B-4F47-A085CAA9B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DA3FF47-B0AA-5632-5FDD-79D26CE417B6}"/>
              </a:ext>
            </a:extLst>
          </p:cNvPr>
          <p:cNvSpPr/>
          <p:nvPr/>
        </p:nvSpPr>
        <p:spPr>
          <a:xfrm>
            <a:off x="8376723" y="916827"/>
            <a:ext cx="542716" cy="292964"/>
          </a:xfrm>
          <a:prstGeom prst="roundRect">
            <a:avLst/>
          </a:prstGeom>
          <a:noFill/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62"/>
          </a:p>
        </p:txBody>
      </p:sp>
      <p:sp>
        <p:nvSpPr>
          <p:cNvPr id="17" name="Konuşma Balonu: Köşeleri Yuvarlanmış Dikdörtgen 16">
            <a:extLst>
              <a:ext uri="{FF2B5EF4-FFF2-40B4-BE49-F238E27FC236}">
                <a16:creationId xmlns:a16="http://schemas.microsoft.com/office/drawing/2014/main" id="{A599AC3E-B0B2-2843-9D99-75AC9F5288DD}"/>
              </a:ext>
            </a:extLst>
          </p:cNvPr>
          <p:cNvSpPr/>
          <p:nvPr/>
        </p:nvSpPr>
        <p:spPr>
          <a:xfrm>
            <a:off x="5371282" y="2429709"/>
            <a:ext cx="3272386" cy="540000"/>
          </a:xfrm>
          <a:prstGeom prst="wedgeRoundRectCallout">
            <a:avLst>
              <a:gd name="adj1" fmla="val 43765"/>
              <a:gd name="adj2" fmla="val -272599"/>
              <a:gd name="adj3" fmla="val 16667"/>
            </a:avLst>
          </a:prstGeom>
          <a:solidFill>
            <a:srgbClr val="F5AA2D"/>
          </a:solidFill>
          <a:ln w="1270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b="1" dirty="0">
                <a:solidFill>
                  <a:schemeClr val="tx1"/>
                </a:solidFill>
              </a:rPr>
              <a:t>mail.ahievran.edu.tr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A5834DD-66E3-0A7F-D6A9-13795CAC1ACA}"/>
              </a:ext>
            </a:extLst>
          </p:cNvPr>
          <p:cNvSpPr/>
          <p:nvPr/>
        </p:nvSpPr>
        <p:spPr>
          <a:xfrm>
            <a:off x="4739947" y="5215817"/>
            <a:ext cx="1197854" cy="1054370"/>
          </a:xfrm>
          <a:prstGeom prst="roundRect">
            <a:avLst>
              <a:gd name="adj" fmla="val 9446"/>
            </a:avLst>
          </a:prstGeom>
          <a:noFill/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62"/>
          </a:p>
        </p:txBody>
      </p:sp>
      <p:sp>
        <p:nvSpPr>
          <p:cNvPr id="18" name="Konuşma Balonu: Köşeleri Yuvarlanmış Dikdörtgen 17">
            <a:extLst>
              <a:ext uri="{FF2B5EF4-FFF2-40B4-BE49-F238E27FC236}">
                <a16:creationId xmlns:a16="http://schemas.microsoft.com/office/drawing/2014/main" id="{B05E32A2-6CC1-AE4B-359E-959ACCAA5950}"/>
              </a:ext>
            </a:extLst>
          </p:cNvPr>
          <p:cNvSpPr/>
          <p:nvPr/>
        </p:nvSpPr>
        <p:spPr>
          <a:xfrm>
            <a:off x="6708705" y="3937819"/>
            <a:ext cx="3356225" cy="540000"/>
          </a:xfrm>
          <a:prstGeom prst="wedgeRoundRectCallout">
            <a:avLst>
              <a:gd name="adj1" fmla="val -74578"/>
              <a:gd name="adj2" fmla="val 187316"/>
              <a:gd name="adj3" fmla="val 16667"/>
            </a:avLst>
          </a:prstGeom>
          <a:solidFill>
            <a:srgbClr val="F5AA2D"/>
          </a:solidFill>
          <a:ln w="12700"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b="1" dirty="0">
                <a:solidFill>
                  <a:schemeClr val="tx1"/>
                </a:solidFill>
              </a:rPr>
              <a:t>erisim.ahievran.edu.tr</a:t>
            </a:r>
          </a:p>
        </p:txBody>
      </p:sp>
    </p:spTree>
    <p:extLst>
      <p:ext uri="{BB962C8B-B14F-4D97-AF65-F5344CB8AC3E}">
        <p14:creationId xmlns:p14="http://schemas.microsoft.com/office/powerpoint/2010/main" val="34725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B84649E5-6E03-18AC-3E71-956D8CA0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28" y="1047114"/>
            <a:ext cx="2880000" cy="5328816"/>
          </a:xfrm>
          <a:prstGeom prst="rect">
            <a:avLst/>
          </a:prstGeom>
          <a:ln>
            <a:solidFill>
              <a:srgbClr val="0157A4"/>
            </a:solidFill>
          </a:ln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2A074D3-61E4-4960-AFB1-B4C82C6D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E-Posta Hesabı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3DAC44-9730-476E-9FA1-A85B841C7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b="1" dirty="0">
                <a:solidFill>
                  <a:srgbClr val="C00000"/>
                </a:solidFill>
              </a:rPr>
              <a:t>mail.ahievran.edu.tr </a:t>
            </a:r>
            <a:r>
              <a:rPr lang="tr-TR" dirty="0"/>
              <a:t>web sayfası</a:t>
            </a:r>
          </a:p>
        </p:txBody>
      </p:sp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C0FA8688-A40A-4E90-BD37-E58C7336F366}"/>
              </a:ext>
            </a:extLst>
          </p:cNvPr>
          <p:cNvSpPr/>
          <p:nvPr/>
        </p:nvSpPr>
        <p:spPr>
          <a:xfrm>
            <a:off x="3882391" y="3180599"/>
            <a:ext cx="3655385" cy="498462"/>
          </a:xfrm>
          <a:prstGeom prst="wedgeRoundRectCallout">
            <a:avLst>
              <a:gd name="adj1" fmla="val 68788"/>
              <a:gd name="adj2" fmla="val -81987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T.C. Kimlik Numarasını Girin…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0C57A093-2408-431E-9A80-332B00EABC1D}"/>
              </a:ext>
            </a:extLst>
          </p:cNvPr>
          <p:cNvSpPr/>
          <p:nvPr/>
        </p:nvSpPr>
        <p:spPr>
          <a:xfrm>
            <a:off x="3882391" y="3929916"/>
            <a:ext cx="3655385" cy="498462"/>
          </a:xfrm>
          <a:prstGeom prst="wedgeRoundRectCallout">
            <a:avLst>
              <a:gd name="adj1" fmla="val 69054"/>
              <a:gd name="adj2" fmla="val -78102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SMS ile Gelen Şifreyi Girin…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E6C31BC-FC92-3518-52E1-6BFCB9D74CF3}"/>
              </a:ext>
            </a:extLst>
          </p:cNvPr>
          <p:cNvSpPr/>
          <p:nvPr/>
        </p:nvSpPr>
        <p:spPr>
          <a:xfrm>
            <a:off x="8496300" y="5063811"/>
            <a:ext cx="2161867" cy="1019489"/>
          </a:xfrm>
          <a:prstGeom prst="roundRect">
            <a:avLst/>
          </a:prstGeom>
          <a:noFill/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3" name="Konuşma Balonu: Köşeleri Yuvarlanmış Dikdörtgen 12">
            <a:extLst>
              <a:ext uri="{FF2B5EF4-FFF2-40B4-BE49-F238E27FC236}">
                <a16:creationId xmlns:a16="http://schemas.microsoft.com/office/drawing/2014/main" id="{C556C6C4-22C4-6D60-860A-BBBF46D058A3}"/>
              </a:ext>
            </a:extLst>
          </p:cNvPr>
          <p:cNvSpPr/>
          <p:nvPr/>
        </p:nvSpPr>
        <p:spPr>
          <a:xfrm>
            <a:off x="3784600" y="5339958"/>
            <a:ext cx="3499176" cy="729860"/>
          </a:xfrm>
          <a:prstGeom prst="wedgeRoundRectCallout">
            <a:avLst>
              <a:gd name="adj1" fmla="val 81596"/>
              <a:gd name="adj2" fmla="val 5026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Şifrenizle ilgili diğer işlemleri</a:t>
            </a:r>
            <a:br>
              <a:rPr lang="tr-TR" sz="2000" b="1" dirty="0">
                <a:solidFill>
                  <a:schemeClr val="tx1"/>
                </a:solidFill>
              </a:rPr>
            </a:br>
            <a:r>
              <a:rPr lang="tr-TR" sz="2000" b="1" dirty="0">
                <a:solidFill>
                  <a:schemeClr val="tx1"/>
                </a:solidFill>
              </a:rPr>
              <a:t>bu alandan yapabilirsiniz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2334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Kurumsal E-Posta şifresini unuttum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CF5FBAA-7040-3BFA-B870-90B56C1F0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21614"/>
              </p:ext>
            </p:extLst>
          </p:nvPr>
        </p:nvGraphicFramePr>
        <p:xfrm>
          <a:off x="609600" y="1711113"/>
          <a:ext cx="11094720" cy="343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21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BACDB0-3F18-4DA4-8529-78CD5BB56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FBACDB0-3F18-4DA4-8529-78CD5BB56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558F31-0EDF-4B21-A0DB-FB4D28640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D558F31-0EDF-4B21-A0DB-FB4D28640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7F2C5-563C-4287-8C38-C203BAE13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6E7F2C5-563C-4287-8C38-C203BAE13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62175-8DAC-43D6-A77E-3B49A63F8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1A62175-8DAC-43D6-A77E-3B49A63F8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A074D3-61E4-4960-AFB1-B4C82C6D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E-Posta Hesabı Kullanıcı Bilgileri Öğrenme ve Şifre Sıfırlama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3DAC44-9730-476E-9FA1-A85B841C7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000" b="1" dirty="0">
                <a:solidFill>
                  <a:srgbClr val="C00000"/>
                </a:solidFill>
              </a:rPr>
              <a:t>hesap.ahievran.edu.tr </a:t>
            </a:r>
            <a:r>
              <a:rPr lang="tr-TR" dirty="0"/>
              <a:t>web sayfası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30F29A-731F-4391-A38D-64D47D88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81" y="1562100"/>
            <a:ext cx="4248022" cy="4676907"/>
          </a:xfrm>
          <a:prstGeom prst="rect">
            <a:avLst/>
          </a:prstGeom>
          <a:solidFill>
            <a:srgbClr val="003399"/>
          </a:solidFill>
          <a:ln w="12700">
            <a:solidFill>
              <a:srgbClr val="0157A4"/>
            </a:solidFill>
          </a:ln>
        </p:spPr>
      </p:pic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C0FA8688-A40A-4E90-BD37-E58C7336F366}"/>
              </a:ext>
            </a:extLst>
          </p:cNvPr>
          <p:cNvSpPr/>
          <p:nvPr/>
        </p:nvSpPr>
        <p:spPr>
          <a:xfrm>
            <a:off x="3339612" y="2366926"/>
            <a:ext cx="3655385" cy="498462"/>
          </a:xfrm>
          <a:prstGeom prst="wedgeRoundRectCallout">
            <a:avLst>
              <a:gd name="adj1" fmla="val 68788"/>
              <a:gd name="adj2" fmla="val -81987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T.C. Kimlik Numarasını Girin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0C57A093-2408-431E-9A80-332B00EABC1D}"/>
              </a:ext>
            </a:extLst>
          </p:cNvPr>
          <p:cNvSpPr/>
          <p:nvPr/>
        </p:nvSpPr>
        <p:spPr>
          <a:xfrm>
            <a:off x="3339611" y="3202584"/>
            <a:ext cx="3655385" cy="498462"/>
          </a:xfrm>
          <a:prstGeom prst="wedgeRoundRectCallout">
            <a:avLst>
              <a:gd name="adj1" fmla="val 69054"/>
              <a:gd name="adj2" fmla="val -78102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Öğrenci Numarası Girin</a:t>
            </a:r>
          </a:p>
        </p:txBody>
      </p:sp>
      <p:sp>
        <p:nvSpPr>
          <p:cNvPr id="9" name="Konuşma Balonu: Köşeleri Yuvarlanmış Dikdörtgen 6">
            <a:extLst>
              <a:ext uri="{FF2B5EF4-FFF2-40B4-BE49-F238E27FC236}">
                <a16:creationId xmlns:a16="http://schemas.microsoft.com/office/drawing/2014/main" id="{0C57A093-2408-431E-9A80-332B00EABC1D}"/>
              </a:ext>
            </a:extLst>
          </p:cNvPr>
          <p:cNvSpPr/>
          <p:nvPr/>
        </p:nvSpPr>
        <p:spPr>
          <a:xfrm>
            <a:off x="3339611" y="4038242"/>
            <a:ext cx="3655385" cy="498462"/>
          </a:xfrm>
          <a:prstGeom prst="wedgeRoundRectCallout">
            <a:avLst>
              <a:gd name="adj1" fmla="val 69054"/>
              <a:gd name="adj2" fmla="val -78102"/>
              <a:gd name="adj3" fmla="val 16667"/>
            </a:avLst>
          </a:prstGeom>
          <a:solidFill>
            <a:srgbClr val="F5AA2D"/>
          </a:solidFill>
          <a:ln w="12700">
            <a:solidFill>
              <a:srgbClr val="01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Cep Telefonu Girin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8C957F8-4F3D-18DB-512E-903773349C3F}"/>
              </a:ext>
            </a:extLst>
          </p:cNvPr>
          <p:cNvSpPr/>
          <p:nvPr/>
        </p:nvSpPr>
        <p:spPr>
          <a:xfrm>
            <a:off x="8585200" y="4152900"/>
            <a:ext cx="1635760" cy="383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tr-TR"/>
              <a:t>Bilgi İşlem Daire Başkanlığı 2025 Yılı Oryantasyon Eğitimi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28368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385D8A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11676</TotalTime>
  <Words>858</Words>
  <Application>Microsoft Office PowerPoint</Application>
  <PresentationFormat>Geniş ekran</PresentationFormat>
  <Paragraphs>122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Ofis Teması</vt:lpstr>
      <vt:lpstr>T.C. Kırşehir Ahi Evran Üniversitesi Bilgi İşlem Daire Başkanlığı</vt:lpstr>
      <vt:lpstr>Bilgi İşlem Daire Başkanlığı ne Yapar?</vt:lpstr>
      <vt:lpstr> </vt:lpstr>
      <vt:lpstr>1. E-Posta/Kullanıcı Hesabı</vt:lpstr>
      <vt:lpstr>1. Kurumsal E-Posta Hesap İşlemleri</vt:lpstr>
      <vt:lpstr>E-Posta Hesabı</vt:lpstr>
      <vt:lpstr>E-Posta Hesabı</vt:lpstr>
      <vt:lpstr>Kurumsal E-Posta şifresini unuttum</vt:lpstr>
      <vt:lpstr>E-Posta Hesabı Kullanıcı Bilgileri Öğrenme ve Şifre Sıfırlama</vt:lpstr>
      <vt:lpstr>2. Üniversitemiz Wifi Ağına Bağlanma</vt:lpstr>
      <vt:lpstr>PowerPoint Sunusu</vt:lpstr>
      <vt:lpstr>Wifi Bağlantısı Oluşturma</vt:lpstr>
      <vt:lpstr>Wi-Fi Kullanım Kılavuzları (www.ahievran.edu.tr)</vt:lpstr>
      <vt:lpstr>Güvenlik Duvarı Bilgilerini Girme</vt:lpstr>
      <vt:lpstr>Güvenlik Duvarı Bilgilendirme Ekranı</vt:lpstr>
      <vt:lpstr>3. Microsoft Ofis 365 Kurulumu</vt:lpstr>
      <vt:lpstr>4. Dikkat Edilmesi Gereken Hususlar!</vt:lpstr>
      <vt:lpstr>Sorun/Problem ve Talepleriniz İçin;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Ahi Evran Üniversitesi</dc:title>
  <dc:creator>CM</dc:creator>
  <cp:lastModifiedBy>Fatma ESMER</cp:lastModifiedBy>
  <cp:revision>878</cp:revision>
  <cp:lastPrinted>2021-12-06T16:15:01Z</cp:lastPrinted>
  <dcterms:created xsi:type="dcterms:W3CDTF">2016-12-26T19:34:43Z</dcterms:created>
  <dcterms:modified xsi:type="dcterms:W3CDTF">2025-09-08T11:51:38Z</dcterms:modified>
</cp:coreProperties>
</file>